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7" r:id="rId2"/>
    <p:sldMasterId id="2147483755" r:id="rId3"/>
    <p:sldMasterId id="2147483815" r:id="rId4"/>
    <p:sldMasterId id="2147483839" r:id="rId5"/>
    <p:sldMasterId id="2147483863" r:id="rId6"/>
    <p:sldMasterId id="2147483875" r:id="rId7"/>
    <p:sldMasterId id="2147483887" r:id="rId8"/>
  </p:sldMasterIdLst>
  <p:notesMasterIdLst>
    <p:notesMasterId r:id="rId36"/>
  </p:notesMasterIdLst>
  <p:sldIdLst>
    <p:sldId id="403" r:id="rId9"/>
    <p:sldId id="458" r:id="rId10"/>
    <p:sldId id="459" r:id="rId11"/>
    <p:sldId id="436" r:id="rId12"/>
    <p:sldId id="460" r:id="rId13"/>
    <p:sldId id="510" r:id="rId14"/>
    <p:sldId id="511" r:id="rId15"/>
    <p:sldId id="512" r:id="rId16"/>
    <p:sldId id="513" r:id="rId17"/>
    <p:sldId id="514" r:id="rId18"/>
    <p:sldId id="515" r:id="rId19"/>
    <p:sldId id="516" r:id="rId20"/>
    <p:sldId id="517" r:id="rId21"/>
    <p:sldId id="518" r:id="rId22"/>
    <p:sldId id="519" r:id="rId23"/>
    <p:sldId id="520" r:id="rId24"/>
    <p:sldId id="521" r:id="rId25"/>
    <p:sldId id="522" r:id="rId26"/>
    <p:sldId id="484" r:id="rId27"/>
    <p:sldId id="487" r:id="rId28"/>
    <p:sldId id="509" r:id="rId29"/>
    <p:sldId id="494" r:id="rId30"/>
    <p:sldId id="495" r:id="rId31"/>
    <p:sldId id="496" r:id="rId32"/>
    <p:sldId id="523" r:id="rId33"/>
    <p:sldId id="528" r:id="rId34"/>
    <p:sldId id="501"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50AD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sorterViewPr>
    <p:cViewPr>
      <p:scale>
        <a:sx n="100" d="100"/>
        <a:sy n="100" d="100"/>
      </p:scale>
      <p:origin x="0" y="35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BF6074-5300-41DE-B29A-ABEF6D653714}" type="datetimeFigureOut">
              <a:rPr lang="zh-CN" altLang="en-US" smtClean="0"/>
              <a:t>2012/10/8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F9011-B744-4335-8638-BD8A34C2CECD}" type="slidenum">
              <a:rPr lang="zh-CN" altLang="en-US" smtClean="0"/>
              <a:t>‹#›</a:t>
            </a:fld>
            <a:endParaRPr lang="zh-CN" altLang="en-US"/>
          </a:p>
        </p:txBody>
      </p:sp>
    </p:spTree>
    <p:extLst>
      <p:ext uri="{BB962C8B-B14F-4D97-AF65-F5344CB8AC3E}">
        <p14:creationId xmlns:p14="http://schemas.microsoft.com/office/powerpoint/2010/main" val="337363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all the assimilation experiments, data are assimilated every 6 hours from 06 UTC August 22 to 00 UTC August 24, 2011 followed by 48-hour forecasts, the spatial resolution of WRF is 12 km in these experiments.  Figure 2 shows the track and intensity (central sea level pressure) root mean square error (RMSE) for the forecasts of 00 hour, 06 hour, …., and 48 hours.  The 00 hour forecast is from the analysis after assimilation.  The AIRS and AMSU channels used are the same as that that used in the NCEP global NWP models, and AIRS and AMSU radiances are used in these experiments. It can be seen than when AIRS and all available AMSU (NOAA15, NOAA18, Aqua and </a:t>
            </a:r>
            <a:r>
              <a:rPr lang="en-US" dirty="0" err="1" smtClean="0"/>
              <a:t>Metop</a:t>
            </a:r>
            <a:r>
              <a:rPr lang="en-US" dirty="0" smtClean="0"/>
              <a:t> –A) are used, the track and intensity forecasts have the best accuracy (smallest RMSEs) during the forecast period, indicating that both advanced IR and microwave sounder data are needed for improving the tropical cyclone forecasts.  Since the soundings are ingested into the </a:t>
            </a:r>
            <a:r>
              <a:rPr lang="en-US" dirty="0" err="1" smtClean="0"/>
              <a:t>PrepBUFR</a:t>
            </a:r>
            <a:r>
              <a:rPr lang="en-US" dirty="0" smtClean="0"/>
              <a:t> format, our next work is to compare assimilation of radiances and assimilation of soundings.</a:t>
            </a:r>
            <a:endParaRPr lang="en-US" dirty="0"/>
          </a:p>
        </p:txBody>
      </p:sp>
      <p:sp>
        <p:nvSpPr>
          <p:cNvPr id="4" name="Slide Number Placeholder 3"/>
          <p:cNvSpPr>
            <a:spLocks noGrp="1"/>
          </p:cNvSpPr>
          <p:nvPr>
            <p:ph type="sldNum" sz="quarter" idx="10"/>
          </p:nvPr>
        </p:nvSpPr>
        <p:spPr/>
        <p:txBody>
          <a:bodyPr/>
          <a:lstStyle/>
          <a:p>
            <a:fld id="{84C5C220-9336-4303-A3A4-63373D9F4D4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1286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bias correction</a:t>
            </a:r>
            <a:r>
              <a:rPr lang="en-US" baseline="0" dirty="0" smtClean="0"/>
              <a:t> applied.</a:t>
            </a:r>
            <a:endParaRPr lang="en-US" dirty="0"/>
          </a:p>
        </p:txBody>
      </p:sp>
      <p:sp>
        <p:nvSpPr>
          <p:cNvPr id="4" name="Slide Number Placeholder 3"/>
          <p:cNvSpPr>
            <a:spLocks noGrp="1"/>
          </p:cNvSpPr>
          <p:nvPr>
            <p:ph type="sldNum" sz="quarter" idx="10"/>
          </p:nvPr>
        </p:nvSpPr>
        <p:spPr/>
        <p:txBody>
          <a:bodyPr/>
          <a:lstStyle/>
          <a:p>
            <a:fld id="{B19F9011-B744-4335-8638-BD8A34C2CECD}"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946377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bias correction</a:t>
            </a:r>
            <a:r>
              <a:rPr lang="en-US" baseline="0" dirty="0" smtClean="0"/>
              <a:t> applied.</a:t>
            </a:r>
            <a:endParaRPr lang="en-US" dirty="0"/>
          </a:p>
        </p:txBody>
      </p:sp>
      <p:sp>
        <p:nvSpPr>
          <p:cNvPr id="4" name="Slide Number Placeholder 3"/>
          <p:cNvSpPr>
            <a:spLocks noGrp="1"/>
          </p:cNvSpPr>
          <p:nvPr>
            <p:ph type="sldNum" sz="quarter" idx="10"/>
          </p:nvPr>
        </p:nvSpPr>
        <p:spPr/>
        <p:txBody>
          <a:bodyPr/>
          <a:lstStyle/>
          <a:p>
            <a:fld id="{B19F9011-B744-4335-8638-BD8A34C2CECD}"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371312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F9011-B744-4335-8638-BD8A34C2CECD}"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3804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7BB0DB6-34F5-4186-8E8E-98F78FC65B7E}" type="slidenum">
              <a:rPr lang="en-US" altLang="zh-CN"/>
              <a:pPr>
                <a:defRPr/>
              </a:pPr>
              <a:t>‹#›</a:t>
            </a:fld>
            <a:endParaRPr lang="en-US" altLang="zh-CN"/>
          </a:p>
        </p:txBody>
      </p:sp>
    </p:spTree>
    <p:extLst>
      <p:ext uri="{BB962C8B-B14F-4D97-AF65-F5344CB8AC3E}">
        <p14:creationId xmlns:p14="http://schemas.microsoft.com/office/powerpoint/2010/main" val="290328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74054B5-2176-43B7-9123-BAB797A40F45}" type="slidenum">
              <a:rPr lang="en-US" altLang="zh-CN"/>
              <a:pPr>
                <a:defRPr/>
              </a:pPr>
              <a:t>‹#›</a:t>
            </a:fld>
            <a:endParaRPr lang="en-US" altLang="zh-CN"/>
          </a:p>
        </p:txBody>
      </p:sp>
    </p:spTree>
    <p:extLst>
      <p:ext uri="{BB962C8B-B14F-4D97-AF65-F5344CB8AC3E}">
        <p14:creationId xmlns:p14="http://schemas.microsoft.com/office/powerpoint/2010/main" val="91878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6341741-49C4-46AB-9F19-A04B4BDA730F}" type="slidenum">
              <a:rPr lang="en-US" altLang="zh-CN"/>
              <a:pPr>
                <a:defRPr/>
              </a:pPr>
              <a:t>‹#›</a:t>
            </a:fld>
            <a:endParaRPr lang="en-US" altLang="zh-CN"/>
          </a:p>
        </p:txBody>
      </p:sp>
    </p:spTree>
    <p:extLst>
      <p:ext uri="{BB962C8B-B14F-4D97-AF65-F5344CB8AC3E}">
        <p14:creationId xmlns:p14="http://schemas.microsoft.com/office/powerpoint/2010/main" val="1269682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905000"/>
            <a:ext cx="4038600" cy="4221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05000"/>
            <a:ext cx="4038600" cy="4221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FD7D32C-2074-443A-89B3-4782F9088989}" type="slidenum">
              <a:rPr lang="en-US" altLang="zh-CN"/>
              <a:pPr>
                <a:defRPr/>
              </a:pPr>
              <a:t>‹#›</a:t>
            </a:fld>
            <a:endParaRPr lang="en-US" altLang="zh-CN"/>
          </a:p>
        </p:txBody>
      </p:sp>
    </p:spTree>
    <p:extLst>
      <p:ext uri="{BB962C8B-B14F-4D97-AF65-F5344CB8AC3E}">
        <p14:creationId xmlns:p14="http://schemas.microsoft.com/office/powerpoint/2010/main" val="3390565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905000"/>
            <a:ext cx="8229600" cy="4221163"/>
          </a:xfrm>
        </p:spPr>
        <p:txBody>
          <a:bodyPr/>
          <a:lstStyle/>
          <a:p>
            <a:pPr lvl="0"/>
            <a:r>
              <a:rPr lang="zh-CN" altLang="en-US" noProof="0" smtClean="0"/>
              <a:t>单击图标添加表格</a:t>
            </a:r>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5D27CD3-610B-4710-B904-2DE25C824973}" type="slidenum">
              <a:rPr lang="en-US" altLang="zh-CN"/>
              <a:pPr>
                <a:defRPr/>
              </a:pPr>
              <a:t>‹#›</a:t>
            </a:fld>
            <a:endParaRPr lang="en-US" altLang="zh-CN"/>
          </a:p>
        </p:txBody>
      </p:sp>
    </p:spTree>
    <p:extLst>
      <p:ext uri="{BB962C8B-B14F-4D97-AF65-F5344CB8AC3E}">
        <p14:creationId xmlns:p14="http://schemas.microsoft.com/office/powerpoint/2010/main" val="3165119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475E7-1C25-4F19-9C8B-CAFA43D81A0F}"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420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475E7-1C25-4F19-9C8B-CAFA43D81A0F}"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189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475E7-1C25-4F19-9C8B-CAFA43D81A0F}"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370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475E7-1C25-4F19-9C8B-CAFA43D81A0F}"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432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475E7-1C25-4F19-9C8B-CAFA43D81A0F}" type="datetimeFigureOut">
              <a:rPr lang="en-US" smtClean="0">
                <a:solidFill>
                  <a:prstClr val="black">
                    <a:tint val="75000"/>
                  </a:prstClr>
                </a:solidFill>
              </a:rPr>
              <a:pPr/>
              <a:t>10/8/2012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328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475E7-1C25-4F19-9C8B-CAFA43D81A0F}" type="datetimeFigureOut">
              <a:rPr lang="en-US" smtClean="0">
                <a:solidFill>
                  <a:prstClr val="black">
                    <a:tint val="75000"/>
                  </a:prstClr>
                </a:solidFill>
              </a:rPr>
              <a:pPr/>
              <a:t>10/8/2012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8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4" name="Picture 9" descr="F:\logo\国家卫星气象中心标-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5625" y="6386338"/>
            <a:ext cx="3079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6019800" y="6538738"/>
            <a:ext cx="3124200" cy="161925"/>
          </a:xfrm>
          <a:prstGeom prst="rect">
            <a:avLst/>
          </a:prstGeom>
          <a:noFill/>
        </p:spPr>
        <p:txBody>
          <a:bodyPr lIns="0" tIns="0" rIns="0" bIns="0">
            <a:spAutoFit/>
          </a:bodyPr>
          <a:lstStyle/>
          <a:p>
            <a:pPr fontAlgn="base">
              <a:spcBef>
                <a:spcPct val="0"/>
              </a:spcBef>
              <a:spcAft>
                <a:spcPct val="0"/>
              </a:spcAft>
              <a:defRPr/>
            </a:pPr>
            <a:r>
              <a:rPr lang="en-US" altLang="zh-CN" sz="1050" b="1" dirty="0">
                <a:solidFill>
                  <a:srgbClr val="0066FF"/>
                </a:solidFill>
              </a:rPr>
              <a:t>National Satellite Meteorological Center ,CMA </a:t>
            </a:r>
            <a:endParaRPr lang="zh-CN" altLang="en-US" sz="1050" b="1" dirty="0">
              <a:solidFill>
                <a:srgbClr val="0066FF"/>
              </a:solidFill>
            </a:endParaRPr>
          </a:p>
        </p:txBody>
      </p:sp>
      <p:sp>
        <p:nvSpPr>
          <p:cNvPr id="6" name="TextBox 5"/>
          <p:cNvSpPr txBox="1">
            <a:spLocks noChangeArrowheads="1"/>
          </p:cNvSpPr>
          <p:nvPr userDrawn="1"/>
        </p:nvSpPr>
        <p:spPr bwMode="auto">
          <a:xfrm>
            <a:off x="228600" y="6495147"/>
            <a:ext cx="4414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defRPr/>
            </a:pPr>
            <a:r>
              <a:rPr lang="zh-CN" altLang="en-US" sz="1000" b="1" dirty="0" smtClean="0">
                <a:solidFill>
                  <a:srgbClr val="0066FF"/>
                </a:solidFill>
              </a:rPr>
              <a:t>国产遥感卫星应用学术研讨会</a:t>
            </a:r>
            <a:endParaRPr lang="en-US" altLang="zh-CN" sz="1000" b="1" dirty="0" smtClean="0">
              <a:solidFill>
                <a:srgbClr val="0066FF"/>
              </a:solidFill>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p:txBody>
          <a:bodyPr/>
          <a:lstStyle>
            <a:lvl1pPr>
              <a:defRPr/>
            </a:lvl1pPr>
          </a:lstStyle>
          <a:p>
            <a:pPr>
              <a:defRPr/>
            </a:pPr>
            <a:fld id="{B9633CB8-BCC9-4256-9189-31DDFFA2C5BF}" type="slidenum">
              <a:rPr lang="en-US" altLang="zh-CN"/>
              <a:pPr>
                <a:defRPr/>
              </a:pPr>
              <a:t>‹#›</a:t>
            </a:fld>
            <a:endParaRPr lang="en-US" altLang="zh-CN" dirty="0"/>
          </a:p>
        </p:txBody>
      </p:sp>
    </p:spTree>
    <p:extLst>
      <p:ext uri="{BB962C8B-B14F-4D97-AF65-F5344CB8AC3E}">
        <p14:creationId xmlns:p14="http://schemas.microsoft.com/office/powerpoint/2010/main" val="2798056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475E7-1C25-4F19-9C8B-CAFA43D81A0F}" type="datetimeFigureOut">
              <a:rPr lang="en-US" smtClean="0">
                <a:solidFill>
                  <a:prstClr val="black">
                    <a:tint val="75000"/>
                  </a:prstClr>
                </a:solidFill>
              </a:rPr>
              <a:pPr/>
              <a:t>10/8/2012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118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475E7-1C25-4F19-9C8B-CAFA43D81A0F}"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682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475E7-1C25-4F19-9C8B-CAFA43D81A0F}"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319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475E7-1C25-4F19-9C8B-CAFA43D81A0F}"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927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475E7-1C25-4F19-9C8B-CAFA43D81A0F}"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182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C7E6CC-9081-47E0-BA09-AE4D6556B0F5}"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599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7E6CC-9081-47E0-BA09-AE4D6556B0F5}"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792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C7E6CC-9081-47E0-BA09-AE4D6556B0F5}"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70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C7E6CC-9081-47E0-BA09-AE4D6556B0F5}"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10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C7E6CC-9081-47E0-BA09-AE4D6556B0F5}" type="datetimeFigureOut">
              <a:rPr lang="en-US" smtClean="0">
                <a:solidFill>
                  <a:prstClr val="black">
                    <a:tint val="75000"/>
                  </a:prstClr>
                </a:solidFill>
              </a:rPr>
              <a:pPr/>
              <a:t>10/8/2012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9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B57D3C2-4F99-4EFE-870A-93FE3B624702}" type="slidenum">
              <a:rPr lang="en-US" altLang="zh-CN"/>
              <a:pPr>
                <a:defRPr/>
              </a:pPr>
              <a:t>‹#›</a:t>
            </a:fld>
            <a:endParaRPr lang="en-US" altLang="zh-CN"/>
          </a:p>
        </p:txBody>
      </p:sp>
    </p:spTree>
    <p:extLst>
      <p:ext uri="{BB962C8B-B14F-4D97-AF65-F5344CB8AC3E}">
        <p14:creationId xmlns:p14="http://schemas.microsoft.com/office/powerpoint/2010/main" val="2976838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C7E6CC-9081-47E0-BA09-AE4D6556B0F5}" type="datetimeFigureOut">
              <a:rPr lang="en-US" smtClean="0">
                <a:solidFill>
                  <a:prstClr val="black">
                    <a:tint val="75000"/>
                  </a:prstClr>
                </a:solidFill>
              </a:rPr>
              <a:pPr/>
              <a:t>10/8/2012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821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7E6CC-9081-47E0-BA09-AE4D6556B0F5}" type="datetimeFigureOut">
              <a:rPr lang="en-US" smtClean="0">
                <a:solidFill>
                  <a:prstClr val="black">
                    <a:tint val="75000"/>
                  </a:prstClr>
                </a:solidFill>
              </a:rPr>
              <a:pPr/>
              <a:t>10/8/2012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473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7E6CC-9081-47E0-BA09-AE4D6556B0F5}"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967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7E6CC-9081-47E0-BA09-AE4D6556B0F5}"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143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7E6CC-9081-47E0-BA09-AE4D6556B0F5}"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343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C7E6CC-9081-47E0-BA09-AE4D6556B0F5}"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048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7AA2E4-B95F-443F-BE37-7AEDCA5DF163}"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597887-AA37-48B3-908F-C2404EB0E5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680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AA2E4-B95F-443F-BE37-7AEDCA5DF163}"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597887-AA37-48B3-908F-C2404EB0E5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046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AA2E4-B95F-443F-BE37-7AEDCA5DF163}"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597887-AA37-48B3-908F-C2404EB0E5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612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7AA2E4-B95F-443F-BE37-7AEDCA5DF163}"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597887-AA37-48B3-908F-C2404EB0E5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85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8226185-77D4-49C5-88B4-5261DDE519A0}" type="slidenum">
              <a:rPr lang="en-US" altLang="zh-CN"/>
              <a:pPr>
                <a:defRPr/>
              </a:pPr>
              <a:t>‹#›</a:t>
            </a:fld>
            <a:endParaRPr lang="en-US" altLang="zh-CN"/>
          </a:p>
        </p:txBody>
      </p:sp>
    </p:spTree>
    <p:extLst>
      <p:ext uri="{BB962C8B-B14F-4D97-AF65-F5344CB8AC3E}">
        <p14:creationId xmlns:p14="http://schemas.microsoft.com/office/powerpoint/2010/main" val="14747174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7AA2E4-B95F-443F-BE37-7AEDCA5DF163}" type="datetimeFigureOut">
              <a:rPr lang="en-US" smtClean="0">
                <a:solidFill>
                  <a:prstClr val="black">
                    <a:tint val="75000"/>
                  </a:prstClr>
                </a:solidFill>
              </a:rPr>
              <a:pPr/>
              <a:t>10/8/2012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597887-AA37-48B3-908F-C2404EB0E5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9291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7AA2E4-B95F-443F-BE37-7AEDCA5DF163}" type="datetimeFigureOut">
              <a:rPr lang="en-US" smtClean="0">
                <a:solidFill>
                  <a:prstClr val="black">
                    <a:tint val="75000"/>
                  </a:prstClr>
                </a:solidFill>
              </a:rPr>
              <a:pPr/>
              <a:t>10/8/2012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597887-AA37-48B3-908F-C2404EB0E5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835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AA2E4-B95F-443F-BE37-7AEDCA5DF163}" type="datetimeFigureOut">
              <a:rPr lang="en-US" smtClean="0">
                <a:solidFill>
                  <a:prstClr val="black">
                    <a:tint val="75000"/>
                  </a:prstClr>
                </a:solidFill>
              </a:rPr>
              <a:pPr/>
              <a:t>10/8/2012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597887-AA37-48B3-908F-C2404EB0E5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657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AA2E4-B95F-443F-BE37-7AEDCA5DF163}"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597887-AA37-48B3-908F-C2404EB0E5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1293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AA2E4-B95F-443F-BE37-7AEDCA5DF163}"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597887-AA37-48B3-908F-C2404EB0E5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5005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AA2E4-B95F-443F-BE37-7AEDCA5DF163}"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597887-AA37-48B3-908F-C2404EB0E5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439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7AA2E4-B95F-443F-BE37-7AEDCA5DF163}"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597887-AA37-48B3-908F-C2404EB0E5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5825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6A496C-ABA9-4384-A8B5-F4061764C0D7}"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26E0C6-CF61-4D85-A181-F957FB6472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2445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6A496C-ABA9-4384-A8B5-F4061764C0D7}"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26E0C6-CF61-4D85-A181-F957FB6472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4937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6A496C-ABA9-4384-A8B5-F4061764C0D7}"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26E0C6-CF61-4D85-A181-F957FB6472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79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9F57329A-2EB6-4338-AFF4-DBB5D343C385}" type="slidenum">
              <a:rPr lang="en-US" altLang="zh-CN"/>
              <a:pPr>
                <a:defRPr/>
              </a:pPr>
              <a:t>‹#›</a:t>
            </a:fld>
            <a:endParaRPr lang="en-US" altLang="zh-CN"/>
          </a:p>
        </p:txBody>
      </p:sp>
    </p:spTree>
    <p:extLst>
      <p:ext uri="{BB962C8B-B14F-4D97-AF65-F5344CB8AC3E}">
        <p14:creationId xmlns:p14="http://schemas.microsoft.com/office/powerpoint/2010/main" val="4058320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6A496C-ABA9-4384-A8B5-F4061764C0D7}"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26E0C6-CF61-4D85-A181-F957FB6472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401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6A496C-ABA9-4384-A8B5-F4061764C0D7}" type="datetimeFigureOut">
              <a:rPr lang="en-US" smtClean="0">
                <a:solidFill>
                  <a:prstClr val="black">
                    <a:tint val="75000"/>
                  </a:prstClr>
                </a:solidFill>
              </a:rPr>
              <a:pPr/>
              <a:t>10/8/2012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226E0C6-CF61-4D85-A181-F957FB6472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0100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6A496C-ABA9-4384-A8B5-F4061764C0D7}" type="datetimeFigureOut">
              <a:rPr lang="en-US" smtClean="0">
                <a:solidFill>
                  <a:prstClr val="black">
                    <a:tint val="75000"/>
                  </a:prstClr>
                </a:solidFill>
              </a:rPr>
              <a:pPr/>
              <a:t>10/8/2012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226E0C6-CF61-4D85-A181-F957FB6472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97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A496C-ABA9-4384-A8B5-F4061764C0D7}" type="datetimeFigureOut">
              <a:rPr lang="en-US" smtClean="0">
                <a:solidFill>
                  <a:prstClr val="black">
                    <a:tint val="75000"/>
                  </a:prstClr>
                </a:solidFill>
              </a:rPr>
              <a:pPr/>
              <a:t>10/8/2012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226E0C6-CF61-4D85-A181-F957FB6472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814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6A496C-ABA9-4384-A8B5-F4061764C0D7}"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26E0C6-CF61-4D85-A181-F957FB6472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7762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6A496C-ABA9-4384-A8B5-F4061764C0D7}"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26E0C6-CF61-4D85-A181-F957FB6472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859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6A496C-ABA9-4384-A8B5-F4061764C0D7}"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26E0C6-CF61-4D85-A181-F957FB6472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2474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6A496C-ABA9-4384-A8B5-F4061764C0D7}"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26E0C6-CF61-4D85-A181-F957FB6472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563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0DAB2-1028-42BC-B66B-4A616367054C}"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B5D8AF-946E-4ECA-88AB-041296964E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6849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0DAB2-1028-42BC-B66B-4A616367054C}"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B5D8AF-946E-4ECA-88AB-041296964E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834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5DAE98CB-A66A-4CA5-B6FC-F0DFBEFDEEF2}" type="slidenum">
              <a:rPr lang="en-US" altLang="zh-CN"/>
              <a:pPr>
                <a:defRPr/>
              </a:pPr>
              <a:t>‹#›</a:t>
            </a:fld>
            <a:endParaRPr lang="en-US" altLang="zh-CN"/>
          </a:p>
        </p:txBody>
      </p:sp>
    </p:spTree>
    <p:extLst>
      <p:ext uri="{BB962C8B-B14F-4D97-AF65-F5344CB8AC3E}">
        <p14:creationId xmlns:p14="http://schemas.microsoft.com/office/powerpoint/2010/main" val="38145442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0DAB2-1028-42BC-B66B-4A616367054C}"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B5D8AF-946E-4ECA-88AB-041296964E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9810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0DAB2-1028-42BC-B66B-4A616367054C}"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B5D8AF-946E-4ECA-88AB-041296964E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037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0DAB2-1028-42BC-B66B-4A616367054C}" type="datetimeFigureOut">
              <a:rPr lang="en-US" smtClean="0">
                <a:solidFill>
                  <a:prstClr val="black">
                    <a:tint val="75000"/>
                  </a:prstClr>
                </a:solidFill>
              </a:rPr>
              <a:pPr/>
              <a:t>10/8/2012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7B5D8AF-946E-4ECA-88AB-041296964E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7943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0DAB2-1028-42BC-B66B-4A616367054C}" type="datetimeFigureOut">
              <a:rPr lang="en-US" smtClean="0">
                <a:solidFill>
                  <a:prstClr val="black">
                    <a:tint val="75000"/>
                  </a:prstClr>
                </a:solidFill>
              </a:rPr>
              <a:pPr/>
              <a:t>10/8/2012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7B5D8AF-946E-4ECA-88AB-041296964E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0522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0DAB2-1028-42BC-B66B-4A616367054C}" type="datetimeFigureOut">
              <a:rPr lang="en-US" smtClean="0">
                <a:solidFill>
                  <a:prstClr val="black">
                    <a:tint val="75000"/>
                  </a:prstClr>
                </a:solidFill>
              </a:rPr>
              <a:pPr/>
              <a:t>10/8/2012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7B5D8AF-946E-4ECA-88AB-041296964E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0621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0DAB2-1028-42BC-B66B-4A616367054C}"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B5D8AF-946E-4ECA-88AB-041296964E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2268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0DAB2-1028-42BC-B66B-4A616367054C}"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B5D8AF-946E-4ECA-88AB-041296964E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1049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0DAB2-1028-42BC-B66B-4A616367054C}"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B5D8AF-946E-4ECA-88AB-041296964E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2333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0DAB2-1028-42BC-B66B-4A616367054C}"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B5D8AF-946E-4ECA-88AB-041296964E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9542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A0CE05-E2A0-40AE-95BE-46791ECBAC89}"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12CE9A-3DCB-4A56-9974-886D192BE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20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B4A2E2CB-8243-4068-BBBD-57F9A1C8DC81}" type="slidenum">
              <a:rPr lang="en-US" altLang="zh-CN"/>
              <a:pPr>
                <a:defRPr/>
              </a:pPr>
              <a:t>‹#›</a:t>
            </a:fld>
            <a:endParaRPr lang="en-US" altLang="zh-CN"/>
          </a:p>
        </p:txBody>
      </p:sp>
    </p:spTree>
    <p:extLst>
      <p:ext uri="{BB962C8B-B14F-4D97-AF65-F5344CB8AC3E}">
        <p14:creationId xmlns:p14="http://schemas.microsoft.com/office/powerpoint/2010/main" val="9326834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0CE05-E2A0-40AE-95BE-46791ECBAC89}"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12CE9A-3DCB-4A56-9974-886D192BE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5840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A0CE05-E2A0-40AE-95BE-46791ECBAC89}"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12CE9A-3DCB-4A56-9974-886D192BE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5916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A0CE05-E2A0-40AE-95BE-46791ECBAC89}"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12CE9A-3DCB-4A56-9974-886D192BE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686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A0CE05-E2A0-40AE-95BE-46791ECBAC89}" type="datetimeFigureOut">
              <a:rPr lang="en-US" smtClean="0">
                <a:solidFill>
                  <a:prstClr val="black">
                    <a:tint val="75000"/>
                  </a:prstClr>
                </a:solidFill>
              </a:rPr>
              <a:pPr/>
              <a:t>10/8/2012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12CE9A-3DCB-4A56-9974-886D192BE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5561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A0CE05-E2A0-40AE-95BE-46791ECBAC89}" type="datetimeFigureOut">
              <a:rPr lang="en-US" smtClean="0">
                <a:solidFill>
                  <a:prstClr val="black">
                    <a:tint val="75000"/>
                  </a:prstClr>
                </a:solidFill>
              </a:rPr>
              <a:pPr/>
              <a:t>10/8/2012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12CE9A-3DCB-4A56-9974-886D192BE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2105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0CE05-E2A0-40AE-95BE-46791ECBAC89}" type="datetimeFigureOut">
              <a:rPr lang="en-US" smtClean="0">
                <a:solidFill>
                  <a:prstClr val="black">
                    <a:tint val="75000"/>
                  </a:prstClr>
                </a:solidFill>
              </a:rPr>
              <a:pPr/>
              <a:t>10/8/2012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12CE9A-3DCB-4A56-9974-886D192BE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4660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0CE05-E2A0-40AE-95BE-46791ECBAC89}"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12CE9A-3DCB-4A56-9974-886D192BE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8638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0CE05-E2A0-40AE-95BE-46791ECBAC89}"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12CE9A-3DCB-4A56-9974-886D192BE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7073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0CE05-E2A0-40AE-95BE-46791ECBAC89}"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12CE9A-3DCB-4A56-9974-886D192BE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1173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0CE05-E2A0-40AE-95BE-46791ECBAC89}"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12CE9A-3DCB-4A56-9974-886D192BE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38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D6AE808-515E-4FB5-9ECA-D18DAB2617A1}" type="slidenum">
              <a:rPr lang="en-US" altLang="zh-CN"/>
              <a:pPr>
                <a:defRPr/>
              </a:pPr>
              <a:t>‹#›</a:t>
            </a:fld>
            <a:endParaRPr lang="en-US" altLang="zh-CN"/>
          </a:p>
        </p:txBody>
      </p:sp>
    </p:spTree>
    <p:extLst>
      <p:ext uri="{BB962C8B-B14F-4D97-AF65-F5344CB8AC3E}">
        <p14:creationId xmlns:p14="http://schemas.microsoft.com/office/powerpoint/2010/main" val="34125278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65B657-F411-4502-9C9C-53A5259FFC94}"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C95-112B-40FF-A32C-304F3DBC72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4023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5B657-F411-4502-9C9C-53A5259FFC94}"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C95-112B-40FF-A32C-304F3DBC72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3998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65B657-F411-4502-9C9C-53A5259FFC94}"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C95-112B-40FF-A32C-304F3DBC72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4835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65B657-F411-4502-9C9C-53A5259FFC94}"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76C95-112B-40FF-A32C-304F3DBC72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6309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65B657-F411-4502-9C9C-53A5259FFC94}" type="datetimeFigureOut">
              <a:rPr lang="en-US" smtClean="0">
                <a:solidFill>
                  <a:prstClr val="black">
                    <a:tint val="75000"/>
                  </a:prstClr>
                </a:solidFill>
              </a:rPr>
              <a:pPr/>
              <a:t>10/8/2012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A76C95-112B-40FF-A32C-304F3DBC72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5372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65B657-F411-4502-9C9C-53A5259FFC94}" type="datetimeFigureOut">
              <a:rPr lang="en-US" smtClean="0">
                <a:solidFill>
                  <a:prstClr val="black">
                    <a:tint val="75000"/>
                  </a:prstClr>
                </a:solidFill>
              </a:rPr>
              <a:pPr/>
              <a:t>10/8/2012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A76C95-112B-40FF-A32C-304F3DBC72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6862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5B657-F411-4502-9C9C-53A5259FFC94}" type="datetimeFigureOut">
              <a:rPr lang="en-US" smtClean="0">
                <a:solidFill>
                  <a:prstClr val="black">
                    <a:tint val="75000"/>
                  </a:prstClr>
                </a:solidFill>
              </a:rPr>
              <a:pPr/>
              <a:t>10/8/2012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1A76C95-112B-40FF-A32C-304F3DBC72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133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5B657-F411-4502-9C9C-53A5259FFC94}"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76C95-112B-40FF-A32C-304F3DBC72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362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5B657-F411-4502-9C9C-53A5259FFC94}" type="datetimeFigureOut">
              <a:rPr lang="en-US" smtClean="0">
                <a:solidFill>
                  <a:prstClr val="black">
                    <a:tint val="75000"/>
                  </a:prstClr>
                </a:solidFill>
              </a:rPr>
              <a:pPr/>
              <a:t>10/8/2012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76C95-112B-40FF-A32C-304F3DBC72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9891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5B657-F411-4502-9C9C-53A5259FFC94}"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C95-112B-40FF-A32C-304F3DBC72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602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C975682-5827-4471-9933-B42CE4C1E51A}" type="slidenum">
              <a:rPr lang="en-US" altLang="zh-CN"/>
              <a:pPr>
                <a:defRPr/>
              </a:pPr>
              <a:t>‹#›</a:t>
            </a:fld>
            <a:endParaRPr lang="en-US" altLang="zh-CN"/>
          </a:p>
        </p:txBody>
      </p:sp>
    </p:spTree>
    <p:extLst>
      <p:ext uri="{BB962C8B-B14F-4D97-AF65-F5344CB8AC3E}">
        <p14:creationId xmlns:p14="http://schemas.microsoft.com/office/powerpoint/2010/main" val="36345079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5B657-F411-4502-9C9C-53A5259FFC94}"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C95-112B-40FF-A32C-304F3DBC72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27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Rectangle 3"/>
          <p:cNvSpPr>
            <a:spLocks noGrp="1" noChangeArrowheads="1"/>
          </p:cNvSpPr>
          <p:nvPr>
            <p:ph type="body" idx="1"/>
          </p:nvPr>
        </p:nvSpPr>
        <p:spPr bwMode="auto">
          <a:xfrm>
            <a:off x="457200" y="19050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宋体" pitchFamily="2" charset="-122"/>
              </a:defRPr>
            </a:lvl1pPr>
          </a:lstStyle>
          <a:p>
            <a:pPr fontAlgn="base">
              <a:spcBef>
                <a:spcPct val="0"/>
              </a:spcBef>
              <a:spcAft>
                <a:spcPct val="0"/>
              </a:spcAft>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宋体" pitchFamily="2" charset="-122"/>
              </a:defRPr>
            </a:lvl1pPr>
          </a:lstStyle>
          <a:p>
            <a:pPr fontAlgn="base">
              <a:spcBef>
                <a:spcPct val="0"/>
              </a:spcBef>
              <a:spcAft>
                <a:spcPct val="0"/>
              </a:spcAft>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宋体" pitchFamily="2" charset="-122"/>
              </a:defRPr>
            </a:lvl1pPr>
          </a:lstStyle>
          <a:p>
            <a:pPr fontAlgn="base">
              <a:spcBef>
                <a:spcPct val="0"/>
              </a:spcBef>
              <a:spcAft>
                <a:spcPct val="0"/>
              </a:spcAft>
              <a:defRPr/>
            </a:pPr>
            <a:fld id="{F6008633-1593-4C4A-80B5-176A5622EF9A}" type="slidenum">
              <a:rPr lang="en-US" altLang="zh-CN"/>
              <a:pPr fontAlgn="base">
                <a:spcBef>
                  <a:spcPct val="0"/>
                </a:spcBef>
                <a:spcAft>
                  <a:spcPct val="0"/>
                </a:spcAft>
                <a:defRPr/>
              </a:pPr>
              <a:t>‹#›</a:t>
            </a:fld>
            <a:endParaRPr lang="en-US" altLang="zh-CN"/>
          </a:p>
        </p:txBody>
      </p:sp>
      <p:sp>
        <p:nvSpPr>
          <p:cNvPr id="2055" name="Line 7"/>
          <p:cNvSpPr>
            <a:spLocks noChangeShapeType="1"/>
          </p:cNvSpPr>
          <p:nvPr/>
        </p:nvSpPr>
        <p:spPr bwMode="auto">
          <a:xfrm>
            <a:off x="457200" y="1600200"/>
            <a:ext cx="5715000" cy="0"/>
          </a:xfrm>
          <a:prstGeom prst="line">
            <a:avLst/>
          </a:prstGeom>
          <a:noFill/>
          <a:ln w="889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ndParaRPr>
          </a:p>
        </p:txBody>
      </p:sp>
    </p:spTree>
    <p:extLst>
      <p:ext uri="{BB962C8B-B14F-4D97-AF65-F5344CB8AC3E}">
        <p14:creationId xmlns:p14="http://schemas.microsoft.com/office/powerpoint/2010/main" val="13745520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ct val="0"/>
        </a:spcBef>
        <a:spcAft>
          <a:spcPct val="0"/>
        </a:spcAft>
        <a:defRPr sz="3200" b="1">
          <a:solidFill>
            <a:srgbClr val="0000CC"/>
          </a:solidFill>
          <a:latin typeface="+mj-lt"/>
          <a:ea typeface="+mj-ea"/>
          <a:cs typeface="+mj-cs"/>
        </a:defRPr>
      </a:lvl1pPr>
      <a:lvl2pPr algn="l" rtl="0" eaLnBrk="0" fontAlgn="base" hangingPunct="0">
        <a:spcBef>
          <a:spcPct val="0"/>
        </a:spcBef>
        <a:spcAft>
          <a:spcPct val="0"/>
        </a:spcAft>
        <a:defRPr sz="3200" b="1">
          <a:solidFill>
            <a:srgbClr val="0000CC"/>
          </a:solidFill>
          <a:latin typeface="Arial" charset="0"/>
          <a:ea typeface="华文细黑" pitchFamily="2" charset="-122"/>
        </a:defRPr>
      </a:lvl2pPr>
      <a:lvl3pPr algn="l" rtl="0" eaLnBrk="0" fontAlgn="base" hangingPunct="0">
        <a:spcBef>
          <a:spcPct val="0"/>
        </a:spcBef>
        <a:spcAft>
          <a:spcPct val="0"/>
        </a:spcAft>
        <a:defRPr sz="3200" b="1">
          <a:solidFill>
            <a:srgbClr val="0000CC"/>
          </a:solidFill>
          <a:latin typeface="Arial" charset="0"/>
          <a:ea typeface="华文细黑" pitchFamily="2" charset="-122"/>
        </a:defRPr>
      </a:lvl3pPr>
      <a:lvl4pPr algn="l" rtl="0" eaLnBrk="0" fontAlgn="base" hangingPunct="0">
        <a:spcBef>
          <a:spcPct val="0"/>
        </a:spcBef>
        <a:spcAft>
          <a:spcPct val="0"/>
        </a:spcAft>
        <a:defRPr sz="3200" b="1">
          <a:solidFill>
            <a:srgbClr val="0000CC"/>
          </a:solidFill>
          <a:latin typeface="Arial" charset="0"/>
          <a:ea typeface="华文细黑" pitchFamily="2" charset="-122"/>
        </a:defRPr>
      </a:lvl4pPr>
      <a:lvl5pPr algn="l" rtl="0" eaLnBrk="0" fontAlgn="base" hangingPunct="0">
        <a:spcBef>
          <a:spcPct val="0"/>
        </a:spcBef>
        <a:spcAft>
          <a:spcPct val="0"/>
        </a:spcAft>
        <a:defRPr sz="3200" b="1">
          <a:solidFill>
            <a:srgbClr val="0000CC"/>
          </a:solidFill>
          <a:latin typeface="Arial" charset="0"/>
          <a:ea typeface="华文细黑" pitchFamily="2" charset="-122"/>
        </a:defRPr>
      </a:lvl5pPr>
      <a:lvl6pPr marL="457200" algn="l" rtl="0" eaLnBrk="1" fontAlgn="base" hangingPunct="1">
        <a:spcBef>
          <a:spcPct val="0"/>
        </a:spcBef>
        <a:spcAft>
          <a:spcPct val="0"/>
        </a:spcAft>
        <a:defRPr sz="3200" b="1">
          <a:solidFill>
            <a:srgbClr val="0000CC"/>
          </a:solidFill>
          <a:latin typeface="Arial" charset="0"/>
          <a:ea typeface="华文细黑" pitchFamily="2" charset="-122"/>
        </a:defRPr>
      </a:lvl6pPr>
      <a:lvl7pPr marL="914400" algn="l" rtl="0" eaLnBrk="1" fontAlgn="base" hangingPunct="1">
        <a:spcBef>
          <a:spcPct val="0"/>
        </a:spcBef>
        <a:spcAft>
          <a:spcPct val="0"/>
        </a:spcAft>
        <a:defRPr sz="3200" b="1">
          <a:solidFill>
            <a:srgbClr val="0000CC"/>
          </a:solidFill>
          <a:latin typeface="Arial" charset="0"/>
          <a:ea typeface="华文细黑" pitchFamily="2" charset="-122"/>
        </a:defRPr>
      </a:lvl7pPr>
      <a:lvl8pPr marL="1371600" algn="l" rtl="0" eaLnBrk="1" fontAlgn="base" hangingPunct="1">
        <a:spcBef>
          <a:spcPct val="0"/>
        </a:spcBef>
        <a:spcAft>
          <a:spcPct val="0"/>
        </a:spcAft>
        <a:defRPr sz="3200" b="1">
          <a:solidFill>
            <a:srgbClr val="0000CC"/>
          </a:solidFill>
          <a:latin typeface="Arial" charset="0"/>
          <a:ea typeface="华文细黑" pitchFamily="2" charset="-122"/>
        </a:defRPr>
      </a:lvl8pPr>
      <a:lvl9pPr marL="1828800" algn="l" rtl="0" eaLnBrk="1" fontAlgn="base" hangingPunct="1">
        <a:spcBef>
          <a:spcPct val="0"/>
        </a:spcBef>
        <a:spcAft>
          <a:spcPct val="0"/>
        </a:spcAft>
        <a:defRPr sz="3200" b="1">
          <a:solidFill>
            <a:srgbClr val="0000CC"/>
          </a:solidFill>
          <a:latin typeface="Arial" charset="0"/>
          <a:ea typeface="华文细黑"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475E7-1C25-4F19-9C8B-CAFA43D81A0F}"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F54BD-F088-4CBA-BA4A-72EC77EB5A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96367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7E6CC-9081-47E0-BA09-AE4D6556B0F5}"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5551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AA2E4-B95F-443F-BE37-7AEDCA5DF163}"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97887-AA37-48B3-908F-C2404EB0E5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670310"/>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A496C-ABA9-4384-A8B5-F4061764C0D7}"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6E0C6-CF61-4D85-A181-F957FB6472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42726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0DAB2-1028-42BC-B66B-4A616367054C}"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5D8AF-946E-4ECA-88AB-041296964E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56435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0CE05-E2A0-40AE-95BE-46791ECBAC89}"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2CE9A-3DCB-4A56-9974-886D192BE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324066"/>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5B657-F411-4502-9C9C-53A5259FFC94}" type="datetimeFigureOut">
              <a:rPr lang="en-US" smtClean="0">
                <a:solidFill>
                  <a:prstClr val="black">
                    <a:tint val="75000"/>
                  </a:prstClr>
                </a:solidFill>
              </a:rPr>
              <a:pPr/>
              <a:t>10/8/2012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76C95-112B-40FF-A32C-304F3DBC72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77972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Grp="1" noRot="1" noChangeArrowheads="1"/>
          </p:cNvSpPr>
          <p:nvPr>
            <p:ph type="ctrTitle"/>
          </p:nvPr>
        </p:nvSpPr>
        <p:spPr>
          <a:xfrm>
            <a:off x="144016" y="76200"/>
            <a:ext cx="9108504" cy="1752600"/>
          </a:xfrm>
        </p:spPr>
        <p:txBody>
          <a:bodyPr/>
          <a:lstStyle/>
          <a:p>
            <a:pPr eaLnBrk="1" hangingPunct="1"/>
            <a:r>
              <a:rPr lang="en-US" altLang="zh-CN" sz="2400" dirty="0" smtClean="0">
                <a:solidFill>
                  <a:srgbClr val="3333CC"/>
                </a:solidFill>
              </a:rPr>
              <a:t>Assimilating GOES-R water vapor and JPSS sounding data for improving tropical cyclone forecasts with WRF/GSI</a:t>
            </a:r>
            <a:r>
              <a:rPr lang="en-US" sz="2400" b="1" dirty="0" smtClean="0">
                <a:solidFill>
                  <a:srgbClr val="3333CC"/>
                </a:solidFill>
              </a:rPr>
              <a:t> </a:t>
            </a:r>
          </a:p>
        </p:txBody>
      </p:sp>
      <p:sp>
        <p:nvSpPr>
          <p:cNvPr id="168963" name="Rectangle 3"/>
          <p:cNvSpPr>
            <a:spLocks noGrp="1" noRot="1" noChangeArrowheads="1"/>
          </p:cNvSpPr>
          <p:nvPr>
            <p:ph type="subTitle" idx="1"/>
          </p:nvPr>
        </p:nvSpPr>
        <p:spPr>
          <a:xfrm>
            <a:off x="107504" y="1988840"/>
            <a:ext cx="9036496" cy="2570162"/>
          </a:xfrm>
        </p:spPr>
        <p:txBody>
          <a:bodyPr/>
          <a:lstStyle/>
          <a:p>
            <a:pPr lvl="0" eaLnBrk="1" hangingPunct="1">
              <a:lnSpc>
                <a:spcPct val="80000"/>
              </a:lnSpc>
              <a:buClr>
                <a:srgbClr val="FF6600"/>
              </a:buClr>
            </a:pPr>
            <a:r>
              <a:rPr lang="en-US" altLang="zh-CN" sz="2000" dirty="0" smtClean="0"/>
              <a:t>Jun Li</a:t>
            </a:r>
            <a:r>
              <a:rPr lang="en-US" altLang="zh-CN" sz="2000" baseline="30000" dirty="0" smtClean="0"/>
              <a:t>1</a:t>
            </a:r>
            <a:r>
              <a:rPr lang="en-US" altLang="zh-CN" sz="2000" dirty="0" smtClean="0"/>
              <a:t>, </a:t>
            </a:r>
            <a:r>
              <a:rPr lang="en-US" altLang="zh-CN" sz="2000" dirty="0">
                <a:solidFill>
                  <a:srgbClr val="000000"/>
                </a:solidFill>
              </a:rPr>
              <a:t>Tim </a:t>
            </a:r>
            <a:r>
              <a:rPr lang="en-US" altLang="zh-CN" sz="2000" dirty="0" smtClean="0">
                <a:solidFill>
                  <a:srgbClr val="000000"/>
                </a:solidFill>
              </a:rPr>
              <a:t>Schmit</a:t>
            </a:r>
            <a:r>
              <a:rPr lang="en-US" altLang="zh-CN" sz="2000" baseline="30000" dirty="0" smtClean="0">
                <a:solidFill>
                  <a:srgbClr val="000000"/>
                </a:solidFill>
              </a:rPr>
              <a:t>2</a:t>
            </a:r>
            <a:r>
              <a:rPr lang="en-US" altLang="zh-CN" sz="2000" dirty="0" smtClean="0">
                <a:solidFill>
                  <a:srgbClr val="000000"/>
                </a:solidFill>
              </a:rPr>
              <a:t>, </a:t>
            </a:r>
            <a:r>
              <a:rPr lang="en-US" altLang="zh-CN" sz="2000" dirty="0" err="1" smtClean="0"/>
              <a:t>Jinlong</a:t>
            </a:r>
            <a:r>
              <a:rPr lang="en-US" altLang="zh-CN" sz="2000" dirty="0" smtClean="0"/>
              <a:t> Li</a:t>
            </a:r>
            <a:r>
              <a:rPr lang="en-US" altLang="zh-CN" sz="2000" baseline="30000" dirty="0" smtClean="0"/>
              <a:t>1</a:t>
            </a:r>
            <a:r>
              <a:rPr lang="en-US" altLang="zh-CN" sz="2000" dirty="0" smtClean="0"/>
              <a:t>, Pei Wang</a:t>
            </a:r>
            <a:r>
              <a:rPr lang="en-US" altLang="zh-CN" sz="2000" baseline="30000" dirty="0" smtClean="0"/>
              <a:t>1</a:t>
            </a:r>
            <a:r>
              <a:rPr lang="en-US" altLang="zh-CN" sz="2000" dirty="0" smtClean="0"/>
              <a:t>, and </a:t>
            </a:r>
            <a:r>
              <a:rPr lang="en-US" altLang="zh-CN" sz="2000" dirty="0" err="1" smtClean="0"/>
              <a:t>Hui</a:t>
            </a:r>
            <a:r>
              <a:rPr lang="en-US" altLang="zh-CN" sz="2000" dirty="0" smtClean="0"/>
              <a:t> Liu</a:t>
            </a:r>
            <a:r>
              <a:rPr lang="en-US" altLang="zh-CN" sz="2000" baseline="30000" dirty="0"/>
              <a:t>3</a:t>
            </a:r>
            <a:r>
              <a:rPr lang="en-US" altLang="zh-CN" sz="2000" dirty="0" smtClean="0">
                <a:solidFill>
                  <a:srgbClr val="000000"/>
                </a:solidFill>
              </a:rPr>
              <a:t> </a:t>
            </a:r>
            <a:endParaRPr lang="en-US" altLang="zh-CN" sz="2000" dirty="0" smtClean="0"/>
          </a:p>
          <a:p>
            <a:pPr eaLnBrk="1" hangingPunct="1">
              <a:lnSpc>
                <a:spcPct val="80000"/>
              </a:lnSpc>
            </a:pPr>
            <a:endParaRPr lang="en-US" altLang="zh-CN" sz="1800" dirty="0" smtClean="0"/>
          </a:p>
          <a:p>
            <a:pPr eaLnBrk="1" hangingPunct="1">
              <a:lnSpc>
                <a:spcPct val="80000"/>
              </a:lnSpc>
            </a:pPr>
            <a:endParaRPr lang="en-US" altLang="zh-CN" sz="1800" dirty="0" smtClean="0"/>
          </a:p>
          <a:p>
            <a:pPr eaLnBrk="1" hangingPunct="1">
              <a:lnSpc>
                <a:spcPct val="80000"/>
              </a:lnSpc>
            </a:pPr>
            <a:r>
              <a:rPr lang="en-US" altLang="zh-CN" sz="1400" dirty="0" smtClean="0"/>
              <a:t>1 University of Wisconsin-Madison</a:t>
            </a:r>
          </a:p>
          <a:p>
            <a:pPr eaLnBrk="1" hangingPunct="1">
              <a:lnSpc>
                <a:spcPct val="80000"/>
              </a:lnSpc>
            </a:pPr>
            <a:r>
              <a:rPr lang="en-US" altLang="zh-CN" sz="1400" dirty="0" smtClean="0"/>
              <a:t>2 Center for Satellite Applications and Research, NESDIS/NOAA</a:t>
            </a:r>
          </a:p>
          <a:p>
            <a:pPr eaLnBrk="1" hangingPunct="1">
              <a:lnSpc>
                <a:spcPct val="80000"/>
              </a:lnSpc>
            </a:pPr>
            <a:r>
              <a:rPr lang="en-US" altLang="zh-CN" sz="1400" dirty="0" smtClean="0"/>
              <a:t>3 National Center for Atmospheric Research</a:t>
            </a:r>
          </a:p>
          <a:p>
            <a:pPr eaLnBrk="1" hangingPunct="1">
              <a:lnSpc>
                <a:spcPct val="80000"/>
              </a:lnSpc>
            </a:pPr>
            <a:r>
              <a:rPr lang="en-US" altLang="zh-CN" sz="1800" dirty="0">
                <a:solidFill>
                  <a:srgbClr val="0000FF"/>
                </a:solidFill>
              </a:rPr>
              <a:t> </a:t>
            </a:r>
            <a:endParaRPr lang="en-US" altLang="zh-CN" sz="1800" dirty="0" smtClean="0">
              <a:solidFill>
                <a:srgbClr val="0000FF"/>
              </a:solidFill>
            </a:endParaRPr>
          </a:p>
          <a:p>
            <a:pPr eaLnBrk="1" hangingPunct="1">
              <a:lnSpc>
                <a:spcPct val="80000"/>
              </a:lnSpc>
            </a:pPr>
            <a:endParaRPr lang="en-US" altLang="zh-CN" sz="1400" dirty="0">
              <a:solidFill>
                <a:srgbClr val="0000FF"/>
              </a:solidFill>
            </a:endParaRPr>
          </a:p>
          <a:p>
            <a:pPr eaLnBrk="1" hangingPunct="1">
              <a:lnSpc>
                <a:spcPct val="80000"/>
              </a:lnSpc>
            </a:pPr>
            <a:r>
              <a:rPr lang="en-US" altLang="zh-CN" sz="1400" dirty="0" smtClean="0">
                <a:solidFill>
                  <a:srgbClr val="0000FF"/>
                </a:solidFill>
              </a:rPr>
              <a:t>The 10</a:t>
            </a:r>
            <a:r>
              <a:rPr lang="en-US" altLang="zh-CN" sz="1400" baseline="30000" dirty="0" smtClean="0">
                <a:solidFill>
                  <a:srgbClr val="0000FF"/>
                </a:solidFill>
              </a:rPr>
              <a:t>th</a:t>
            </a:r>
            <a:r>
              <a:rPr lang="en-US" altLang="zh-CN" sz="1400" dirty="0" smtClean="0">
                <a:solidFill>
                  <a:srgbClr val="0000FF"/>
                </a:solidFill>
              </a:rPr>
              <a:t> JCSDA Workshop on Satellite Data Assimilation</a:t>
            </a:r>
          </a:p>
          <a:p>
            <a:pPr eaLnBrk="1" hangingPunct="1">
              <a:lnSpc>
                <a:spcPct val="80000"/>
              </a:lnSpc>
            </a:pPr>
            <a:r>
              <a:rPr lang="en-US" altLang="zh-CN" sz="1400" dirty="0" smtClean="0">
                <a:solidFill>
                  <a:srgbClr val="0000FF"/>
                </a:solidFill>
              </a:rPr>
              <a:t>10 – 12 October 2012, College Park, Maryland</a:t>
            </a:r>
            <a:endParaRPr lang="en-US" altLang="zh-CN" sz="1800" dirty="0" smtClean="0">
              <a:solidFill>
                <a:srgbClr val="0000FF"/>
              </a:solidFill>
            </a:endParaRPr>
          </a:p>
        </p:txBody>
      </p:sp>
      <p:pic>
        <p:nvPicPr>
          <p:cNvPr id="5" name="Picture 4" descr="cimss_for_engraving_c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487" y="5733256"/>
            <a:ext cx="1524001" cy="10361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WideBanner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021288"/>
            <a:ext cx="4953000" cy="650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9992" y="5674864"/>
            <a:ext cx="1727499" cy="115294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5" y="4797152"/>
            <a:ext cx="9048750" cy="904875"/>
          </a:xfrm>
          <a:prstGeom prst="rect">
            <a:avLst/>
          </a:prstGeom>
        </p:spPr>
      </p:pic>
    </p:spTree>
    <p:extLst>
      <p:ext uri="{BB962C8B-B14F-4D97-AF65-F5344CB8AC3E}">
        <p14:creationId xmlns:p14="http://schemas.microsoft.com/office/powerpoint/2010/main" val="4215718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3400"/>
            <a:ext cx="8983845" cy="527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934670"/>
            <a:ext cx="9144000"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b="1" dirty="0" smtClean="0">
                <a:solidFill>
                  <a:prstClr val="white"/>
                </a:solidFill>
              </a:rPr>
              <a:t>Data are assimilated every 6 hours from 06 UTC August 22 to 00 UTC August 24, 2011 followed by 48-hour forecasts (WRF regional NWP model with 12 km resolution).  Hurricane track (HT) (left) and central sea level pressure (SLP) root mean square error (RMSE) are calculated </a:t>
            </a:r>
            <a:endParaRPr lang="en-US" b="1" dirty="0">
              <a:solidFill>
                <a:prstClr val="white"/>
              </a:solidFill>
            </a:endParaRPr>
          </a:p>
        </p:txBody>
      </p:sp>
      <p:sp>
        <p:nvSpPr>
          <p:cNvPr id="5" name="TextBox 4"/>
          <p:cNvSpPr txBox="1"/>
          <p:nvPr/>
        </p:nvSpPr>
        <p:spPr>
          <a:xfrm>
            <a:off x="1321763" y="164068"/>
            <a:ext cx="6374437" cy="369332"/>
          </a:xfrm>
          <a:prstGeom prst="rect">
            <a:avLst/>
          </a:prstGeom>
          <a:noFill/>
        </p:spPr>
        <p:txBody>
          <a:bodyPr wrap="none" rtlCol="0">
            <a:spAutoFit/>
          </a:bodyPr>
          <a:lstStyle/>
          <a:p>
            <a:r>
              <a:rPr lang="en-US" b="1" dirty="0" smtClean="0">
                <a:solidFill>
                  <a:srgbClr val="000066"/>
                </a:solidFill>
              </a:rPr>
              <a:t>Assimilation and forecast experiments for Hurricane Irene (2011)</a:t>
            </a:r>
            <a:endParaRPr lang="en-US" b="1" dirty="0">
              <a:solidFill>
                <a:srgbClr val="000066"/>
              </a:solidFill>
            </a:endParaRPr>
          </a:p>
        </p:txBody>
      </p:sp>
    </p:spTree>
    <p:extLst>
      <p:ext uri="{BB962C8B-B14F-4D97-AF65-F5344CB8AC3E}">
        <p14:creationId xmlns:p14="http://schemas.microsoft.com/office/powerpoint/2010/main" val="555737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B0F0"/>
                </a:solidFill>
              </a:rPr>
              <a:t>Experiment 2: </a:t>
            </a:r>
            <a:r>
              <a:rPr lang="en-US" sz="3600" dirty="0" err="1" smtClean="0">
                <a:solidFill>
                  <a:srgbClr val="00B0F0"/>
                </a:solidFill>
              </a:rPr>
              <a:t>hyperspectral</a:t>
            </a:r>
            <a:r>
              <a:rPr lang="en-US" sz="3600" dirty="0" smtClean="0">
                <a:solidFill>
                  <a:srgbClr val="00B0F0"/>
                </a:solidFill>
              </a:rPr>
              <a:t> IR radiance assimilation versus sounding assimilation</a:t>
            </a:r>
            <a:endParaRPr lang="en-US" sz="3600" dirty="0">
              <a:solidFill>
                <a:srgbClr val="00B0F0"/>
              </a:solidFill>
            </a:endParaRPr>
          </a:p>
        </p:txBody>
      </p:sp>
      <p:sp>
        <p:nvSpPr>
          <p:cNvPr id="3" name="Content Placeholder 2"/>
          <p:cNvSpPr>
            <a:spLocks noGrp="1"/>
          </p:cNvSpPr>
          <p:nvPr>
            <p:ph idx="1"/>
          </p:nvPr>
        </p:nvSpPr>
        <p:spPr>
          <a:xfrm>
            <a:off x="144016" y="1672208"/>
            <a:ext cx="8604448" cy="3701008"/>
          </a:xfrm>
        </p:spPr>
        <p:txBody>
          <a:bodyPr/>
          <a:lstStyle/>
          <a:p>
            <a:r>
              <a:rPr lang="en-US" dirty="0"/>
              <a:t>GTS (conventional data)</a:t>
            </a:r>
          </a:p>
          <a:p>
            <a:r>
              <a:rPr lang="en-US" dirty="0"/>
              <a:t>GTS + </a:t>
            </a:r>
            <a:r>
              <a:rPr lang="en-US" dirty="0" err="1"/>
              <a:t>AIRSrad</a:t>
            </a:r>
            <a:endParaRPr lang="en-US" dirty="0"/>
          </a:p>
          <a:p>
            <a:r>
              <a:rPr lang="en-US" dirty="0"/>
              <a:t>GTS + </a:t>
            </a:r>
            <a:r>
              <a:rPr lang="en-US" dirty="0" err="1" smtClean="0"/>
              <a:t>AIRSsnd</a:t>
            </a:r>
            <a:endParaRPr lang="en-US" dirty="0"/>
          </a:p>
          <a:p>
            <a:r>
              <a:rPr lang="en-US" dirty="0"/>
              <a:t>GTS + </a:t>
            </a:r>
            <a:r>
              <a:rPr lang="en-US" dirty="0" smtClean="0"/>
              <a:t>4AMSUA + </a:t>
            </a:r>
            <a:r>
              <a:rPr lang="en-US" dirty="0" err="1" smtClean="0"/>
              <a:t>AIRSrad</a:t>
            </a:r>
            <a:endParaRPr lang="en-US" dirty="0" smtClean="0"/>
          </a:p>
          <a:p>
            <a:r>
              <a:rPr lang="en-US" dirty="0" smtClean="0"/>
              <a:t>GTS + 4AMSUA + </a:t>
            </a:r>
            <a:r>
              <a:rPr lang="en-US" dirty="0" err="1" smtClean="0"/>
              <a:t>AIRSsnd</a:t>
            </a:r>
            <a:endParaRPr lang="en-US" dirty="0"/>
          </a:p>
        </p:txBody>
      </p:sp>
    </p:spTree>
    <p:extLst>
      <p:ext uri="{BB962C8B-B14F-4D97-AF65-F5344CB8AC3E}">
        <p14:creationId xmlns:p14="http://schemas.microsoft.com/office/powerpoint/2010/main" val="1905302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PW-Study\Irene\con_newcycle\RMSE_bar_con_airs_rad_snd_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052" b="6064"/>
          <a:stretch/>
        </p:blipFill>
        <p:spPr bwMode="auto">
          <a:xfrm>
            <a:off x="76512" y="-49156"/>
            <a:ext cx="5512767" cy="69986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36096" y="908720"/>
            <a:ext cx="3240360" cy="5078313"/>
          </a:xfrm>
          <a:prstGeom prst="rect">
            <a:avLst/>
          </a:prstGeom>
          <a:noFill/>
        </p:spPr>
        <p:txBody>
          <a:bodyPr wrap="square" rtlCol="0">
            <a:spAutoFit/>
          </a:bodyPr>
          <a:lstStyle/>
          <a:p>
            <a:r>
              <a:rPr lang="en-US" dirty="0" smtClean="0">
                <a:solidFill>
                  <a:prstClr val="black"/>
                </a:solidFill>
              </a:rPr>
              <a:t>1. For hurricane track: soundings perform slightly better than radiances for 18, 24 and 30 hour forecasts, but slightly worse than radiances for 6 and 48 hour forecasts.</a:t>
            </a:r>
          </a:p>
          <a:p>
            <a:endParaRPr lang="en-US" dirty="0">
              <a:solidFill>
                <a:prstClr val="black"/>
              </a:solidFill>
            </a:endParaRPr>
          </a:p>
          <a:p>
            <a:r>
              <a:rPr lang="en-US" dirty="0" smtClean="0">
                <a:solidFill>
                  <a:prstClr val="black"/>
                </a:solidFill>
              </a:rPr>
              <a:t>2. It is comparable between assimilating soundings and radiances for central sea level pressure and maximum wind speed.</a:t>
            </a:r>
          </a:p>
          <a:p>
            <a:endParaRPr lang="en-US" dirty="0">
              <a:solidFill>
                <a:prstClr val="black"/>
              </a:solidFill>
            </a:endParaRPr>
          </a:p>
          <a:p>
            <a:r>
              <a:rPr lang="en-US" dirty="0" smtClean="0">
                <a:solidFill>
                  <a:prstClr val="black"/>
                </a:solidFill>
              </a:rPr>
              <a:t>3.  Overall it is comparable between assimilating radiances (3DVAR in GSI) and assimilating soundings (1DVAR/3DVAR combination).</a:t>
            </a:r>
            <a:endParaRPr lang="en-US" dirty="0">
              <a:solidFill>
                <a:prstClr val="black"/>
              </a:solidFill>
            </a:endParaRPr>
          </a:p>
        </p:txBody>
      </p:sp>
      <p:sp>
        <p:nvSpPr>
          <p:cNvPr id="3" name="TextBox 2"/>
          <p:cNvSpPr txBox="1"/>
          <p:nvPr/>
        </p:nvSpPr>
        <p:spPr>
          <a:xfrm>
            <a:off x="971600" y="246978"/>
            <a:ext cx="2708434" cy="338554"/>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solidFill>
                  <a:prstClr val="black"/>
                </a:solidFill>
              </a:rPr>
              <a:t>Hurricane track forecast RMSE</a:t>
            </a:r>
            <a:endParaRPr lang="en-US" sz="1600" dirty="0">
              <a:solidFill>
                <a:prstClr val="black"/>
              </a:solidFill>
            </a:endParaRPr>
          </a:p>
        </p:txBody>
      </p:sp>
      <p:sp>
        <p:nvSpPr>
          <p:cNvPr id="9" name="TextBox 8"/>
          <p:cNvSpPr txBox="1"/>
          <p:nvPr/>
        </p:nvSpPr>
        <p:spPr>
          <a:xfrm>
            <a:off x="971600" y="2730406"/>
            <a:ext cx="2360390" cy="338554"/>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solidFill>
                  <a:prstClr val="black"/>
                </a:solidFill>
              </a:rPr>
              <a:t>Central SLP forecast RMSE</a:t>
            </a:r>
            <a:endParaRPr lang="en-US" sz="1600" dirty="0">
              <a:solidFill>
                <a:prstClr val="black"/>
              </a:solidFill>
            </a:endParaRPr>
          </a:p>
        </p:txBody>
      </p:sp>
      <p:sp>
        <p:nvSpPr>
          <p:cNvPr id="10" name="TextBox 9"/>
          <p:cNvSpPr txBox="1"/>
          <p:nvPr/>
        </p:nvSpPr>
        <p:spPr>
          <a:xfrm>
            <a:off x="884512" y="4908510"/>
            <a:ext cx="3316805" cy="338554"/>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solidFill>
                  <a:prstClr val="black"/>
                </a:solidFill>
              </a:rPr>
              <a:t>Maximum wind speed forecast RMSE</a:t>
            </a:r>
            <a:endParaRPr lang="en-US" sz="1600" dirty="0">
              <a:solidFill>
                <a:prstClr val="black"/>
              </a:solidFill>
            </a:endParaRPr>
          </a:p>
        </p:txBody>
      </p:sp>
      <p:sp>
        <p:nvSpPr>
          <p:cNvPr id="5" name="TextBox 4"/>
          <p:cNvSpPr txBox="1"/>
          <p:nvPr/>
        </p:nvSpPr>
        <p:spPr>
          <a:xfrm>
            <a:off x="5868144" y="188640"/>
            <a:ext cx="1969065" cy="58477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3200" dirty="0" smtClean="0">
                <a:solidFill>
                  <a:prstClr val="white"/>
                </a:solidFill>
              </a:rPr>
              <a:t>GTS + AIRS</a:t>
            </a:r>
            <a:endParaRPr lang="en-US" sz="3200" dirty="0">
              <a:solidFill>
                <a:prstClr val="white"/>
              </a:solidFill>
            </a:endParaRPr>
          </a:p>
        </p:txBody>
      </p:sp>
    </p:spTree>
    <p:extLst>
      <p:ext uri="{BB962C8B-B14F-4D97-AF65-F5344CB8AC3E}">
        <p14:creationId xmlns:p14="http://schemas.microsoft.com/office/powerpoint/2010/main" val="1733451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PW-Study\Irene\con_newcycle\RMSE_bar_con_amusa_airs_rad_snd_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46" b="6555"/>
          <a:stretch/>
        </p:blipFill>
        <p:spPr bwMode="auto">
          <a:xfrm>
            <a:off x="-30060" y="-48988"/>
            <a:ext cx="5512767" cy="69440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36096" y="908720"/>
            <a:ext cx="3240360" cy="3416320"/>
          </a:xfrm>
          <a:prstGeom prst="rect">
            <a:avLst/>
          </a:prstGeom>
          <a:noFill/>
        </p:spPr>
        <p:txBody>
          <a:bodyPr wrap="square" rtlCol="0">
            <a:spAutoFit/>
          </a:bodyPr>
          <a:lstStyle/>
          <a:p>
            <a:r>
              <a:rPr lang="en-US" dirty="0" smtClean="0">
                <a:solidFill>
                  <a:prstClr val="black"/>
                </a:solidFill>
              </a:rPr>
              <a:t>1. For hurricane track forecasts: soundings perform better than radiances </a:t>
            </a:r>
          </a:p>
          <a:p>
            <a:endParaRPr lang="en-US" dirty="0" smtClean="0">
              <a:solidFill>
                <a:prstClr val="black"/>
              </a:solidFill>
            </a:endParaRPr>
          </a:p>
          <a:p>
            <a:r>
              <a:rPr lang="en-US" dirty="0" smtClean="0">
                <a:solidFill>
                  <a:prstClr val="black"/>
                </a:solidFill>
              </a:rPr>
              <a:t>2. For central sea level pressure forecasts: radiances perform better than soundings</a:t>
            </a:r>
          </a:p>
          <a:p>
            <a:endParaRPr lang="en-US" dirty="0">
              <a:solidFill>
                <a:prstClr val="black"/>
              </a:solidFill>
            </a:endParaRPr>
          </a:p>
          <a:p>
            <a:r>
              <a:rPr lang="en-US" dirty="0" smtClean="0">
                <a:solidFill>
                  <a:prstClr val="black"/>
                </a:solidFill>
              </a:rPr>
              <a:t>3.  For maximum wind speed forecasts: it is comparable between assimilating radiances and assimilating soundings</a:t>
            </a:r>
            <a:endParaRPr lang="en-US" dirty="0">
              <a:solidFill>
                <a:prstClr val="black"/>
              </a:solidFill>
            </a:endParaRPr>
          </a:p>
        </p:txBody>
      </p:sp>
      <p:sp>
        <p:nvSpPr>
          <p:cNvPr id="10" name="TextBox 9"/>
          <p:cNvSpPr txBox="1"/>
          <p:nvPr/>
        </p:nvSpPr>
        <p:spPr>
          <a:xfrm>
            <a:off x="971600" y="246978"/>
            <a:ext cx="2708434" cy="338554"/>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solidFill>
                  <a:prstClr val="black"/>
                </a:solidFill>
              </a:rPr>
              <a:t>Hurricane track forecast RMSE</a:t>
            </a:r>
            <a:endParaRPr lang="en-US" sz="1600" dirty="0">
              <a:solidFill>
                <a:prstClr val="black"/>
              </a:solidFill>
            </a:endParaRPr>
          </a:p>
        </p:txBody>
      </p:sp>
      <p:sp>
        <p:nvSpPr>
          <p:cNvPr id="11" name="TextBox 10"/>
          <p:cNvSpPr txBox="1"/>
          <p:nvPr/>
        </p:nvSpPr>
        <p:spPr>
          <a:xfrm>
            <a:off x="771450" y="2636912"/>
            <a:ext cx="2360390" cy="338554"/>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solidFill>
                  <a:prstClr val="black"/>
                </a:solidFill>
              </a:rPr>
              <a:t>Central SLP forecast RMSE</a:t>
            </a:r>
            <a:endParaRPr lang="en-US" sz="1600" dirty="0">
              <a:solidFill>
                <a:prstClr val="black"/>
              </a:solidFill>
            </a:endParaRPr>
          </a:p>
        </p:txBody>
      </p:sp>
      <p:sp>
        <p:nvSpPr>
          <p:cNvPr id="12" name="TextBox 11"/>
          <p:cNvSpPr txBox="1"/>
          <p:nvPr/>
        </p:nvSpPr>
        <p:spPr>
          <a:xfrm>
            <a:off x="755576" y="4869160"/>
            <a:ext cx="3316805" cy="338554"/>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solidFill>
                  <a:prstClr val="black"/>
                </a:solidFill>
              </a:rPr>
              <a:t>Maximum wind speed forecast RMSE</a:t>
            </a:r>
            <a:endParaRPr lang="en-US" sz="1600" dirty="0">
              <a:solidFill>
                <a:prstClr val="black"/>
              </a:solidFill>
            </a:endParaRPr>
          </a:p>
        </p:txBody>
      </p:sp>
      <p:sp>
        <p:nvSpPr>
          <p:cNvPr id="13" name="TextBox 12"/>
          <p:cNvSpPr txBox="1"/>
          <p:nvPr/>
        </p:nvSpPr>
        <p:spPr>
          <a:xfrm>
            <a:off x="5184192" y="188640"/>
            <a:ext cx="3744167" cy="58477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3200" dirty="0" smtClean="0">
                <a:solidFill>
                  <a:prstClr val="white"/>
                </a:solidFill>
              </a:rPr>
              <a:t>GTS + 4AMSUA +AIRS</a:t>
            </a:r>
            <a:endParaRPr lang="en-US" sz="3200" dirty="0">
              <a:solidFill>
                <a:prstClr val="white"/>
              </a:solidFill>
            </a:endParaRPr>
          </a:p>
        </p:txBody>
      </p:sp>
    </p:spTree>
    <p:extLst>
      <p:ext uri="{BB962C8B-B14F-4D97-AF65-F5344CB8AC3E}">
        <p14:creationId xmlns:p14="http://schemas.microsoft.com/office/powerpoint/2010/main" val="3509912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B0F0"/>
                </a:solidFill>
              </a:rPr>
              <a:t>Experiment 3: bias correction studies and impact</a:t>
            </a:r>
            <a:endParaRPr lang="en-US" sz="3600" dirty="0">
              <a:solidFill>
                <a:srgbClr val="00B0F0"/>
              </a:solidFill>
            </a:endParaRPr>
          </a:p>
        </p:txBody>
      </p:sp>
      <p:sp>
        <p:nvSpPr>
          <p:cNvPr id="3" name="Content Placeholder 2"/>
          <p:cNvSpPr>
            <a:spLocks noGrp="1"/>
          </p:cNvSpPr>
          <p:nvPr>
            <p:ph idx="1"/>
          </p:nvPr>
        </p:nvSpPr>
        <p:spPr>
          <a:xfrm>
            <a:off x="144016" y="1672208"/>
            <a:ext cx="8604448" cy="3701008"/>
          </a:xfrm>
        </p:spPr>
        <p:txBody>
          <a:bodyPr/>
          <a:lstStyle/>
          <a:p>
            <a:r>
              <a:rPr lang="en-US" dirty="0"/>
              <a:t>GTS (conventional data)</a:t>
            </a:r>
          </a:p>
          <a:p>
            <a:r>
              <a:rPr lang="en-US" dirty="0"/>
              <a:t>GTS + </a:t>
            </a:r>
            <a:r>
              <a:rPr lang="en-US" dirty="0" smtClean="0">
                <a:solidFill>
                  <a:srgbClr val="FF0000"/>
                </a:solidFill>
              </a:rPr>
              <a:t>4AMSUA + </a:t>
            </a:r>
            <a:r>
              <a:rPr lang="en-US" dirty="0" err="1" smtClean="0">
                <a:solidFill>
                  <a:srgbClr val="FF0000"/>
                </a:solidFill>
              </a:rPr>
              <a:t>AIRSrad</a:t>
            </a:r>
            <a:r>
              <a:rPr lang="en-US" dirty="0" smtClean="0">
                <a:solidFill>
                  <a:srgbClr val="FF0000"/>
                </a:solidFill>
              </a:rPr>
              <a:t> </a:t>
            </a:r>
            <a:r>
              <a:rPr lang="en-US" dirty="0" smtClean="0"/>
              <a:t>(no bias correction)</a:t>
            </a:r>
          </a:p>
          <a:p>
            <a:r>
              <a:rPr lang="en-US" dirty="0" smtClean="0"/>
              <a:t>GTS + </a:t>
            </a:r>
            <a:r>
              <a:rPr lang="en-US" dirty="0" smtClean="0">
                <a:solidFill>
                  <a:srgbClr val="FF0000"/>
                </a:solidFill>
              </a:rPr>
              <a:t>4AMSUA + </a:t>
            </a:r>
            <a:r>
              <a:rPr lang="en-US" dirty="0" err="1" smtClean="0">
                <a:solidFill>
                  <a:srgbClr val="FF0000"/>
                </a:solidFill>
              </a:rPr>
              <a:t>AIRSrad</a:t>
            </a:r>
            <a:r>
              <a:rPr lang="en-US" dirty="0" smtClean="0">
                <a:solidFill>
                  <a:srgbClr val="FF0000"/>
                </a:solidFill>
              </a:rPr>
              <a:t> </a:t>
            </a:r>
            <a:r>
              <a:rPr lang="en-US" dirty="0" smtClean="0"/>
              <a:t>(with bias correction)</a:t>
            </a:r>
            <a:endParaRPr lang="en-US" dirty="0"/>
          </a:p>
        </p:txBody>
      </p:sp>
    </p:spTree>
    <p:extLst>
      <p:ext uri="{BB962C8B-B14F-4D97-AF65-F5344CB8AC3E}">
        <p14:creationId xmlns:p14="http://schemas.microsoft.com/office/powerpoint/2010/main" val="2333843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W-Study\Irene\con_newcycle\RMSE_bar_con_amsua_airs_rad_bias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357" b="6774"/>
          <a:stretch/>
        </p:blipFill>
        <p:spPr bwMode="auto">
          <a:xfrm>
            <a:off x="43538" y="-27384"/>
            <a:ext cx="5512767" cy="6917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6096" y="1231592"/>
            <a:ext cx="3240360" cy="2585323"/>
          </a:xfrm>
          <a:prstGeom prst="rect">
            <a:avLst/>
          </a:prstGeom>
          <a:noFill/>
        </p:spPr>
        <p:txBody>
          <a:bodyPr wrap="square" rtlCol="0">
            <a:spAutoFit/>
          </a:bodyPr>
          <a:lstStyle/>
          <a:p>
            <a:r>
              <a:rPr lang="en-US" dirty="0" smtClean="0">
                <a:solidFill>
                  <a:prstClr val="black"/>
                </a:solidFill>
              </a:rPr>
              <a:t>Bias radiance correction coefficient file from GSI.</a:t>
            </a:r>
          </a:p>
          <a:p>
            <a:endParaRPr lang="en-US" dirty="0">
              <a:solidFill>
                <a:prstClr val="black"/>
              </a:solidFill>
            </a:endParaRPr>
          </a:p>
          <a:p>
            <a:r>
              <a:rPr lang="en-US" dirty="0" smtClean="0">
                <a:solidFill>
                  <a:prstClr val="black"/>
                </a:solidFill>
              </a:rPr>
              <a:t>Both AMSUA and AIRS measurements are applied bias correction.</a:t>
            </a:r>
          </a:p>
          <a:p>
            <a:endParaRPr lang="en-US" dirty="0">
              <a:solidFill>
                <a:prstClr val="black"/>
              </a:solidFill>
            </a:endParaRPr>
          </a:p>
          <a:p>
            <a:endParaRPr lang="en-US" dirty="0">
              <a:solidFill>
                <a:prstClr val="black"/>
              </a:solidFill>
            </a:endParaRPr>
          </a:p>
          <a:p>
            <a:r>
              <a:rPr lang="en-US" dirty="0" smtClean="0">
                <a:solidFill>
                  <a:prstClr val="black"/>
                </a:solidFill>
              </a:rPr>
              <a:t> </a:t>
            </a:r>
            <a:endParaRPr lang="en-US" dirty="0">
              <a:solidFill>
                <a:prstClr val="black"/>
              </a:solidFill>
            </a:endParaRPr>
          </a:p>
        </p:txBody>
      </p:sp>
      <p:sp>
        <p:nvSpPr>
          <p:cNvPr id="5" name="TextBox 4"/>
          <p:cNvSpPr txBox="1"/>
          <p:nvPr/>
        </p:nvSpPr>
        <p:spPr>
          <a:xfrm>
            <a:off x="5165963" y="186361"/>
            <a:ext cx="3837141" cy="58477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3200" dirty="0" smtClean="0">
                <a:solidFill>
                  <a:prstClr val="white"/>
                </a:solidFill>
              </a:rPr>
              <a:t>GTS + 4AMSUA + AIRS</a:t>
            </a:r>
            <a:endParaRPr lang="en-US" sz="3200" dirty="0">
              <a:solidFill>
                <a:prstClr val="white"/>
              </a:solidFill>
            </a:endParaRPr>
          </a:p>
        </p:txBody>
      </p:sp>
      <p:sp>
        <p:nvSpPr>
          <p:cNvPr id="7" name="TextBox 6"/>
          <p:cNvSpPr txBox="1"/>
          <p:nvPr/>
        </p:nvSpPr>
        <p:spPr>
          <a:xfrm>
            <a:off x="971600" y="246978"/>
            <a:ext cx="2708434" cy="338554"/>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solidFill>
                  <a:prstClr val="black"/>
                </a:solidFill>
              </a:rPr>
              <a:t>Hurricane track forecast RMSE</a:t>
            </a:r>
            <a:endParaRPr lang="en-US" sz="1600" dirty="0">
              <a:solidFill>
                <a:prstClr val="black"/>
              </a:solidFill>
            </a:endParaRPr>
          </a:p>
        </p:txBody>
      </p:sp>
      <p:sp>
        <p:nvSpPr>
          <p:cNvPr id="8" name="TextBox 7"/>
          <p:cNvSpPr txBox="1"/>
          <p:nvPr/>
        </p:nvSpPr>
        <p:spPr>
          <a:xfrm>
            <a:off x="971600" y="3090446"/>
            <a:ext cx="2360390" cy="338554"/>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solidFill>
                  <a:prstClr val="black"/>
                </a:solidFill>
              </a:rPr>
              <a:t>Central SLP forecast RMSE</a:t>
            </a:r>
            <a:endParaRPr lang="en-US" sz="1600" dirty="0">
              <a:solidFill>
                <a:prstClr val="black"/>
              </a:solidFill>
            </a:endParaRPr>
          </a:p>
        </p:txBody>
      </p:sp>
      <p:sp>
        <p:nvSpPr>
          <p:cNvPr id="9" name="TextBox 8"/>
          <p:cNvSpPr txBox="1"/>
          <p:nvPr/>
        </p:nvSpPr>
        <p:spPr>
          <a:xfrm>
            <a:off x="895155" y="4869160"/>
            <a:ext cx="3316805" cy="338554"/>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solidFill>
                  <a:prstClr val="black"/>
                </a:solidFill>
              </a:rPr>
              <a:t>Maximum wind speed forecast RMSE</a:t>
            </a:r>
            <a:endParaRPr lang="en-US" sz="1600" dirty="0">
              <a:solidFill>
                <a:prstClr val="black"/>
              </a:solidFill>
            </a:endParaRPr>
          </a:p>
        </p:txBody>
      </p:sp>
    </p:spTree>
    <p:extLst>
      <p:ext uri="{BB962C8B-B14F-4D97-AF65-F5344CB8AC3E}">
        <p14:creationId xmlns:p14="http://schemas.microsoft.com/office/powerpoint/2010/main" val="1110088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7514"/>
            <a:ext cx="8229600" cy="1143000"/>
          </a:xfrm>
        </p:spPr>
        <p:txBody>
          <a:bodyPr/>
          <a:lstStyle/>
          <a:p>
            <a:r>
              <a:rPr lang="en-US" dirty="0" smtClean="0"/>
              <a:t>AIRS Sounding bias correction</a:t>
            </a:r>
            <a:endParaRPr lang="en-US" dirty="0"/>
          </a:p>
        </p:txBody>
      </p:sp>
      <p:pic>
        <p:nvPicPr>
          <p:cNvPr id="5" name="Picture 2" descr="C:\PW-Study\Irene\con_newcycle\o-b\wrfinput_smal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01" t="6250" r="7827" b="7932"/>
          <a:stretch/>
        </p:blipFill>
        <p:spPr bwMode="auto">
          <a:xfrm>
            <a:off x="323528" y="1183977"/>
            <a:ext cx="371584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PW-Study\Irene\con_newcycle\o-b\AIRS 500hP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72" t="4043" r="6305" b="5704"/>
          <a:stretch/>
        </p:blipFill>
        <p:spPr bwMode="auto">
          <a:xfrm>
            <a:off x="395536" y="3789040"/>
            <a:ext cx="3769514" cy="25810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83968" y="2084945"/>
            <a:ext cx="2736304" cy="646331"/>
          </a:xfrm>
          <a:prstGeom prst="rect">
            <a:avLst/>
          </a:prstGeom>
          <a:noFill/>
          <a:ln>
            <a:solidFill>
              <a:srgbClr val="0000FF"/>
            </a:solidFill>
          </a:ln>
        </p:spPr>
        <p:txBody>
          <a:bodyPr wrap="square" rtlCol="0">
            <a:spAutoFit/>
          </a:bodyPr>
          <a:lstStyle/>
          <a:p>
            <a:r>
              <a:rPr lang="en-US" dirty="0" smtClean="0">
                <a:solidFill>
                  <a:prstClr val="black"/>
                </a:solidFill>
              </a:rPr>
              <a:t>Background (</a:t>
            </a:r>
            <a:r>
              <a:rPr lang="en-US" dirty="0" err="1" smtClean="0">
                <a:solidFill>
                  <a:prstClr val="black"/>
                </a:solidFill>
              </a:rPr>
              <a:t>wrfinput</a:t>
            </a:r>
            <a:r>
              <a:rPr lang="en-US" dirty="0" smtClean="0">
                <a:solidFill>
                  <a:prstClr val="black"/>
                </a:solidFill>
              </a:rPr>
              <a:t>) temperature at 500 </a:t>
            </a:r>
            <a:r>
              <a:rPr lang="en-US" dirty="0" err="1" smtClean="0">
                <a:solidFill>
                  <a:prstClr val="black"/>
                </a:solidFill>
              </a:rPr>
              <a:t>hPa</a:t>
            </a:r>
            <a:r>
              <a:rPr lang="en-US" dirty="0" smtClean="0">
                <a:solidFill>
                  <a:prstClr val="black"/>
                </a:solidFill>
              </a:rPr>
              <a:t> </a:t>
            </a:r>
            <a:r>
              <a:rPr lang="en-US" b="1" dirty="0">
                <a:solidFill>
                  <a:srgbClr val="C00000"/>
                </a:solidFill>
              </a:rPr>
              <a:t>(B)</a:t>
            </a:r>
          </a:p>
        </p:txBody>
      </p:sp>
      <p:sp>
        <p:nvSpPr>
          <p:cNvPr id="8" name="TextBox 7"/>
          <p:cNvSpPr txBox="1"/>
          <p:nvPr/>
        </p:nvSpPr>
        <p:spPr>
          <a:xfrm>
            <a:off x="4355976" y="4264841"/>
            <a:ext cx="2808312" cy="646331"/>
          </a:xfrm>
          <a:prstGeom prst="rect">
            <a:avLst/>
          </a:prstGeom>
          <a:noFill/>
          <a:ln>
            <a:solidFill>
              <a:srgbClr val="0000FF"/>
            </a:solidFill>
          </a:ln>
        </p:spPr>
        <p:txBody>
          <a:bodyPr wrap="square" rtlCol="0">
            <a:spAutoFit/>
          </a:bodyPr>
          <a:lstStyle>
            <a:defPPr>
              <a:defRPr lang="zh-CN"/>
            </a:defPPr>
          </a:lstStyle>
          <a:p>
            <a:r>
              <a:rPr lang="en-US" dirty="0">
                <a:solidFill>
                  <a:prstClr val="black"/>
                </a:solidFill>
              </a:rPr>
              <a:t>AIRS sounding temperature </a:t>
            </a:r>
            <a:r>
              <a:rPr lang="en-US" dirty="0" smtClean="0">
                <a:solidFill>
                  <a:prstClr val="black"/>
                </a:solidFill>
              </a:rPr>
              <a:t>at 500 </a:t>
            </a:r>
            <a:r>
              <a:rPr lang="en-US" dirty="0" err="1" smtClean="0">
                <a:solidFill>
                  <a:prstClr val="black"/>
                </a:solidFill>
              </a:rPr>
              <a:t>hPa</a:t>
            </a:r>
            <a:r>
              <a:rPr lang="en-US" dirty="0" smtClean="0">
                <a:solidFill>
                  <a:prstClr val="black"/>
                </a:solidFill>
              </a:rPr>
              <a:t> </a:t>
            </a:r>
            <a:r>
              <a:rPr lang="en-US" b="1" dirty="0">
                <a:solidFill>
                  <a:srgbClr val="C00000"/>
                </a:solidFill>
              </a:rPr>
              <a:t>(O)</a:t>
            </a:r>
          </a:p>
        </p:txBody>
      </p:sp>
      <p:sp>
        <p:nvSpPr>
          <p:cNvPr id="12" name="TextBox 11"/>
          <p:cNvSpPr txBox="1"/>
          <p:nvPr/>
        </p:nvSpPr>
        <p:spPr>
          <a:xfrm>
            <a:off x="7020272" y="3212975"/>
            <a:ext cx="1656184" cy="646331"/>
          </a:xfrm>
          <a:prstGeom prst="rect">
            <a:avLst/>
          </a:prstGeom>
          <a:noFill/>
          <a:ln>
            <a:solidFill>
              <a:srgbClr val="0000FF"/>
            </a:solidFill>
          </a:ln>
        </p:spPr>
        <p:txBody>
          <a:bodyPr wrap="square" rtlCol="0">
            <a:spAutoFit/>
          </a:bodyPr>
          <a:lstStyle/>
          <a:p>
            <a:r>
              <a:rPr lang="en-US" b="1" dirty="0" smtClean="0">
                <a:solidFill>
                  <a:srgbClr val="C00000"/>
                </a:solidFill>
              </a:rPr>
              <a:t>Bias correction</a:t>
            </a:r>
          </a:p>
          <a:p>
            <a:r>
              <a:rPr lang="en-US" b="1" dirty="0">
                <a:solidFill>
                  <a:srgbClr val="C00000"/>
                </a:solidFill>
              </a:rPr>
              <a:t> </a:t>
            </a:r>
            <a:r>
              <a:rPr lang="en-US" b="1" dirty="0" smtClean="0">
                <a:solidFill>
                  <a:srgbClr val="C00000"/>
                </a:solidFill>
              </a:rPr>
              <a:t>          O-B</a:t>
            </a:r>
            <a:endParaRPr lang="en-US" b="1" dirty="0">
              <a:solidFill>
                <a:srgbClr val="C00000"/>
              </a:solidFill>
            </a:endParaRPr>
          </a:p>
        </p:txBody>
      </p:sp>
    </p:spTree>
    <p:extLst>
      <p:ext uri="{BB962C8B-B14F-4D97-AF65-F5344CB8AC3E}">
        <p14:creationId xmlns:p14="http://schemas.microsoft.com/office/powerpoint/2010/main" val="2510857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14"/>
            <a:ext cx="8229600" cy="1143000"/>
          </a:xfrm>
        </p:spPr>
        <p:txBody>
          <a:bodyPr/>
          <a:lstStyle/>
          <a:p>
            <a:r>
              <a:rPr lang="en-US" dirty="0" smtClean="0"/>
              <a:t>AIRS Sounding bias correction</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36" y="1143000"/>
            <a:ext cx="9345613" cy="53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99830" y="1132951"/>
            <a:ext cx="3960440" cy="369332"/>
          </a:xfrm>
          <a:prstGeom prst="rect">
            <a:avLst/>
          </a:prstGeom>
          <a:noFill/>
        </p:spPr>
        <p:txBody>
          <a:bodyPr wrap="square" rtlCol="0">
            <a:spAutoFit/>
          </a:bodyPr>
          <a:lstStyle/>
          <a:p>
            <a:r>
              <a:rPr lang="en-US" dirty="0" smtClean="0">
                <a:solidFill>
                  <a:srgbClr val="C00000"/>
                </a:solidFill>
              </a:rPr>
              <a:t>Bias correction from 200hPa to 700hPa</a:t>
            </a:r>
            <a:endParaRPr lang="en-US" dirty="0">
              <a:solidFill>
                <a:srgbClr val="C00000"/>
              </a:solidFill>
            </a:endParaRPr>
          </a:p>
        </p:txBody>
      </p:sp>
    </p:spTree>
    <p:extLst>
      <p:ext uri="{BB962C8B-B14F-4D97-AF65-F5344CB8AC3E}">
        <p14:creationId xmlns:p14="http://schemas.microsoft.com/office/powerpoint/2010/main" val="25717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PW-Study\Irene\con_newcycle\update_bias\RMSE_bar_con_amsua_airs_snd_upbias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265" b="7129"/>
          <a:stretch/>
        </p:blipFill>
        <p:spPr bwMode="auto">
          <a:xfrm>
            <a:off x="-36512" y="-27384"/>
            <a:ext cx="5512767" cy="68968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21820" y="1231592"/>
            <a:ext cx="3240360" cy="4524315"/>
          </a:xfrm>
          <a:prstGeom prst="rect">
            <a:avLst/>
          </a:prstGeom>
          <a:noFill/>
        </p:spPr>
        <p:txBody>
          <a:bodyPr wrap="square" rtlCol="0">
            <a:spAutoFit/>
          </a:bodyPr>
          <a:lstStyle/>
          <a:p>
            <a:r>
              <a:rPr lang="en-US" dirty="0" smtClean="0">
                <a:solidFill>
                  <a:srgbClr val="050AD1"/>
                </a:solidFill>
              </a:rPr>
              <a:t>Fixed bias correction: </a:t>
            </a:r>
          </a:p>
          <a:p>
            <a:pPr marL="285750" indent="-285750">
              <a:buFont typeface="Arial" pitchFamily="34" charset="0"/>
              <a:buChar char="•"/>
            </a:pPr>
            <a:r>
              <a:rPr lang="en-US" dirty="0">
                <a:solidFill>
                  <a:prstClr val="black"/>
                </a:solidFill>
              </a:rPr>
              <a:t>This bias correction is level </a:t>
            </a:r>
            <a:r>
              <a:rPr lang="en-US" dirty="0" smtClean="0">
                <a:solidFill>
                  <a:prstClr val="black"/>
                </a:solidFill>
              </a:rPr>
              <a:t>dependent</a:t>
            </a:r>
          </a:p>
          <a:p>
            <a:pPr marL="285750" indent="-285750">
              <a:buFont typeface="Arial" pitchFamily="34" charset="0"/>
              <a:buChar char="•"/>
            </a:pPr>
            <a:r>
              <a:rPr lang="en-US" dirty="0" smtClean="0">
                <a:solidFill>
                  <a:prstClr val="black"/>
                </a:solidFill>
              </a:rPr>
              <a:t>Average all the O-B for all  cycle</a:t>
            </a:r>
          </a:p>
          <a:p>
            <a:pPr marL="285750" indent="-285750">
              <a:buFont typeface="Arial" pitchFamily="34" charset="0"/>
              <a:buChar char="•"/>
            </a:pPr>
            <a:r>
              <a:rPr lang="en-US" dirty="0" smtClean="0">
                <a:solidFill>
                  <a:prstClr val="black"/>
                </a:solidFill>
              </a:rPr>
              <a:t>AIRS sounding temperature – mean(0-B)</a:t>
            </a:r>
          </a:p>
          <a:p>
            <a:endParaRPr lang="en-US" dirty="0">
              <a:solidFill>
                <a:prstClr val="black"/>
              </a:solidFill>
            </a:endParaRPr>
          </a:p>
          <a:p>
            <a:endParaRPr lang="en-US" dirty="0">
              <a:solidFill>
                <a:prstClr val="black"/>
              </a:solidFill>
            </a:endParaRPr>
          </a:p>
          <a:p>
            <a:r>
              <a:rPr lang="en-US" dirty="0" smtClean="0">
                <a:solidFill>
                  <a:srgbClr val="050AD1"/>
                </a:solidFill>
              </a:rPr>
              <a:t>Update bias correction: </a:t>
            </a:r>
          </a:p>
          <a:p>
            <a:pPr marL="285750" indent="-285750">
              <a:buFont typeface="Arial" pitchFamily="34" charset="0"/>
              <a:buChar char="•"/>
            </a:pPr>
            <a:r>
              <a:rPr lang="en-US" dirty="0">
                <a:solidFill>
                  <a:prstClr val="black"/>
                </a:solidFill>
              </a:rPr>
              <a:t>This bias correction is level and time </a:t>
            </a:r>
            <a:r>
              <a:rPr lang="en-US" dirty="0" smtClean="0">
                <a:solidFill>
                  <a:prstClr val="black"/>
                </a:solidFill>
              </a:rPr>
              <a:t>dependent</a:t>
            </a:r>
          </a:p>
          <a:p>
            <a:pPr marL="285750" indent="-285750">
              <a:buFont typeface="Arial" pitchFamily="34" charset="0"/>
              <a:buChar char="•"/>
            </a:pPr>
            <a:r>
              <a:rPr lang="en-US" dirty="0" smtClean="0">
                <a:solidFill>
                  <a:prstClr val="black"/>
                </a:solidFill>
              </a:rPr>
              <a:t>Average O-B per cycle </a:t>
            </a:r>
          </a:p>
          <a:p>
            <a:pPr marL="285750" indent="-285750">
              <a:buFont typeface="Arial" pitchFamily="34" charset="0"/>
              <a:buChar char="•"/>
            </a:pPr>
            <a:r>
              <a:rPr lang="en-US" dirty="0" smtClean="0">
                <a:solidFill>
                  <a:prstClr val="black"/>
                </a:solidFill>
              </a:rPr>
              <a:t>AIRS sounding temperature – mean(O-B) per cycle</a:t>
            </a:r>
            <a:endParaRPr lang="en-US" dirty="0">
              <a:solidFill>
                <a:prstClr val="black"/>
              </a:solidFill>
            </a:endParaRPr>
          </a:p>
          <a:p>
            <a:r>
              <a:rPr lang="en-US" dirty="0" smtClean="0">
                <a:solidFill>
                  <a:prstClr val="black"/>
                </a:solidFill>
              </a:rPr>
              <a:t> </a:t>
            </a:r>
            <a:endParaRPr lang="en-US" dirty="0">
              <a:solidFill>
                <a:prstClr val="black"/>
              </a:solidFill>
            </a:endParaRPr>
          </a:p>
        </p:txBody>
      </p:sp>
      <p:sp>
        <p:nvSpPr>
          <p:cNvPr id="7" name="TextBox 6"/>
          <p:cNvSpPr txBox="1"/>
          <p:nvPr/>
        </p:nvSpPr>
        <p:spPr>
          <a:xfrm>
            <a:off x="5191017" y="188640"/>
            <a:ext cx="3901966" cy="5232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800" dirty="0" smtClean="0">
                <a:solidFill>
                  <a:prstClr val="white"/>
                </a:solidFill>
              </a:rPr>
              <a:t>GTS + 4AMSUA + </a:t>
            </a:r>
            <a:r>
              <a:rPr lang="en-US" sz="2800" dirty="0" err="1" smtClean="0">
                <a:solidFill>
                  <a:prstClr val="white"/>
                </a:solidFill>
              </a:rPr>
              <a:t>AIRSsnd</a:t>
            </a:r>
            <a:endParaRPr lang="en-US" sz="2800" dirty="0">
              <a:solidFill>
                <a:prstClr val="white"/>
              </a:solidFill>
            </a:endParaRPr>
          </a:p>
        </p:txBody>
      </p:sp>
      <p:sp>
        <p:nvSpPr>
          <p:cNvPr id="8" name="TextBox 7"/>
          <p:cNvSpPr txBox="1"/>
          <p:nvPr/>
        </p:nvSpPr>
        <p:spPr>
          <a:xfrm>
            <a:off x="971600" y="246978"/>
            <a:ext cx="2708434" cy="338554"/>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solidFill>
                  <a:prstClr val="black"/>
                </a:solidFill>
              </a:rPr>
              <a:t>Hurricane track forecast RMSE</a:t>
            </a:r>
            <a:endParaRPr lang="en-US" sz="1600" dirty="0">
              <a:solidFill>
                <a:prstClr val="black"/>
              </a:solidFill>
            </a:endParaRPr>
          </a:p>
        </p:txBody>
      </p:sp>
      <p:sp>
        <p:nvSpPr>
          <p:cNvPr id="9" name="TextBox 8"/>
          <p:cNvSpPr txBox="1"/>
          <p:nvPr/>
        </p:nvSpPr>
        <p:spPr>
          <a:xfrm>
            <a:off x="899592" y="3212976"/>
            <a:ext cx="2360390" cy="338554"/>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solidFill>
                  <a:prstClr val="black"/>
                </a:solidFill>
              </a:rPr>
              <a:t>Central SLP forecast RMSE</a:t>
            </a:r>
            <a:endParaRPr lang="en-US" sz="1600" dirty="0">
              <a:solidFill>
                <a:prstClr val="black"/>
              </a:solidFill>
            </a:endParaRPr>
          </a:p>
        </p:txBody>
      </p:sp>
      <p:sp>
        <p:nvSpPr>
          <p:cNvPr id="10" name="TextBox 9"/>
          <p:cNvSpPr txBox="1"/>
          <p:nvPr/>
        </p:nvSpPr>
        <p:spPr>
          <a:xfrm>
            <a:off x="895155" y="4869160"/>
            <a:ext cx="3316805" cy="338554"/>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solidFill>
                  <a:prstClr val="black"/>
                </a:solidFill>
              </a:rPr>
              <a:t>Maximum wind speed forecast RMSE</a:t>
            </a:r>
            <a:endParaRPr lang="en-US" sz="1600" dirty="0">
              <a:solidFill>
                <a:prstClr val="black"/>
              </a:solidFill>
            </a:endParaRPr>
          </a:p>
        </p:txBody>
      </p:sp>
    </p:spTree>
    <p:extLst>
      <p:ext uri="{BB962C8B-B14F-4D97-AF65-F5344CB8AC3E}">
        <p14:creationId xmlns:p14="http://schemas.microsoft.com/office/powerpoint/2010/main" val="27421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128"/>
          <p:cNvGrpSpPr/>
          <p:nvPr/>
        </p:nvGrpSpPr>
        <p:grpSpPr>
          <a:xfrm>
            <a:off x="-685800" y="228600"/>
            <a:ext cx="10439400" cy="6400800"/>
            <a:chOff x="-685800" y="228600"/>
            <a:chExt cx="10439400" cy="6400800"/>
          </a:xfrm>
        </p:grpSpPr>
        <p:sp>
          <p:nvSpPr>
            <p:cNvPr id="3" name="Flowchart: Process 2"/>
            <p:cNvSpPr/>
            <p:nvPr/>
          </p:nvSpPr>
          <p:spPr>
            <a:xfrm>
              <a:off x="1219200" y="1143000"/>
              <a:ext cx="1828800" cy="45720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prstClr val="black"/>
                  </a:solidFill>
                </a:rPr>
                <a:t>GDAS/GFS data</a:t>
              </a:r>
              <a:endParaRPr lang="en-US" dirty="0">
                <a:solidFill>
                  <a:prstClr val="black"/>
                </a:solidFill>
              </a:endParaRPr>
            </a:p>
          </p:txBody>
        </p:sp>
        <p:sp>
          <p:nvSpPr>
            <p:cNvPr id="4" name="Flowchart: Process 3"/>
            <p:cNvSpPr/>
            <p:nvPr/>
          </p:nvSpPr>
          <p:spPr>
            <a:xfrm>
              <a:off x="1219200" y="1826703"/>
              <a:ext cx="1828800" cy="45720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prstClr val="black"/>
                  </a:solidFill>
                </a:rPr>
                <a:t>Conventional </a:t>
              </a:r>
              <a:r>
                <a:rPr lang="en-US" dirty="0" err="1" smtClean="0">
                  <a:solidFill>
                    <a:prstClr val="black"/>
                  </a:solidFill>
                </a:rPr>
                <a:t>obs</a:t>
              </a:r>
              <a:r>
                <a:rPr lang="en-US" dirty="0" smtClean="0">
                  <a:solidFill>
                    <a:prstClr val="black"/>
                  </a:solidFill>
                </a:rPr>
                <a:t> data</a:t>
              </a:r>
              <a:endParaRPr lang="en-US" dirty="0">
                <a:solidFill>
                  <a:prstClr val="black"/>
                </a:solidFill>
              </a:endParaRPr>
            </a:p>
          </p:txBody>
        </p:sp>
        <p:sp>
          <p:nvSpPr>
            <p:cNvPr id="5" name="Flowchart: Process 4"/>
            <p:cNvSpPr/>
            <p:nvPr/>
          </p:nvSpPr>
          <p:spPr>
            <a:xfrm>
              <a:off x="1219200" y="2514600"/>
              <a:ext cx="1828800" cy="45720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prstClr val="black"/>
                  </a:solidFill>
                </a:rPr>
                <a:t>Radiance </a:t>
              </a:r>
              <a:r>
                <a:rPr lang="en-US" dirty="0" err="1" smtClean="0">
                  <a:solidFill>
                    <a:prstClr val="black"/>
                  </a:solidFill>
                </a:rPr>
                <a:t>obs</a:t>
              </a:r>
              <a:r>
                <a:rPr lang="en-US" dirty="0" smtClean="0">
                  <a:solidFill>
                    <a:prstClr val="black"/>
                  </a:solidFill>
                </a:rPr>
                <a:t> data</a:t>
              </a:r>
              <a:endParaRPr lang="en-US" dirty="0">
                <a:solidFill>
                  <a:prstClr val="black"/>
                </a:solidFill>
              </a:endParaRPr>
            </a:p>
          </p:txBody>
        </p:sp>
        <p:sp>
          <p:nvSpPr>
            <p:cNvPr id="7" name="Flowchart: Alternate Process 6"/>
            <p:cNvSpPr/>
            <p:nvPr/>
          </p:nvSpPr>
          <p:spPr>
            <a:xfrm>
              <a:off x="1219200" y="3886200"/>
              <a:ext cx="1828800" cy="4572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solidFill>
                    <a:prstClr val="black"/>
                  </a:solidFill>
                </a:rPr>
                <a:t>Bufr</a:t>
              </a:r>
              <a:r>
                <a:rPr lang="en-US" dirty="0" smtClean="0">
                  <a:solidFill>
                    <a:prstClr val="black"/>
                  </a:solidFill>
                </a:rPr>
                <a:t> conversion</a:t>
              </a:r>
              <a:endParaRPr lang="en-US" dirty="0">
                <a:solidFill>
                  <a:prstClr val="black"/>
                </a:solidFill>
              </a:endParaRPr>
            </a:p>
          </p:txBody>
        </p:sp>
        <p:sp>
          <p:nvSpPr>
            <p:cNvPr id="8" name="Flowchart: Alternate Process 7"/>
            <p:cNvSpPr/>
            <p:nvPr/>
          </p:nvSpPr>
          <p:spPr>
            <a:xfrm>
              <a:off x="381000" y="4572000"/>
              <a:ext cx="1679196" cy="4572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prstClr val="black"/>
                  </a:solidFill>
                </a:rPr>
                <a:t>CIMSS SFOV </a:t>
              </a:r>
              <a:r>
                <a:rPr lang="en-US" dirty="0" err="1" smtClean="0">
                  <a:solidFill>
                    <a:prstClr val="black"/>
                  </a:solidFill>
                </a:rPr>
                <a:t>rtv</a:t>
              </a:r>
              <a:r>
                <a:rPr lang="en-US" dirty="0" smtClean="0">
                  <a:solidFill>
                    <a:prstClr val="black"/>
                  </a:solidFill>
                </a:rPr>
                <a:t> (AIRS/</a:t>
              </a:r>
              <a:r>
                <a:rPr lang="en-US" dirty="0" err="1" smtClean="0">
                  <a:solidFill>
                    <a:prstClr val="black"/>
                  </a:solidFill>
                </a:rPr>
                <a:t>CrIMSS</a:t>
              </a:r>
              <a:r>
                <a:rPr lang="en-US" dirty="0" smtClean="0">
                  <a:solidFill>
                    <a:prstClr val="black"/>
                  </a:solidFill>
                </a:rPr>
                <a:t>)</a:t>
              </a:r>
              <a:endParaRPr lang="en-US" dirty="0">
                <a:solidFill>
                  <a:prstClr val="black"/>
                </a:solidFill>
              </a:endParaRPr>
            </a:p>
          </p:txBody>
        </p:sp>
        <p:sp>
          <p:nvSpPr>
            <p:cNvPr id="9" name="Flowchart: Alternate Process 8"/>
            <p:cNvSpPr/>
            <p:nvPr/>
          </p:nvSpPr>
          <p:spPr>
            <a:xfrm>
              <a:off x="381000" y="5257800"/>
              <a:ext cx="1676400" cy="4572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prstClr val="black"/>
                  </a:solidFill>
                </a:rPr>
                <a:t>IMAPP/CSPP data transfer</a:t>
              </a:r>
              <a:endParaRPr lang="en-US" dirty="0">
                <a:solidFill>
                  <a:prstClr val="black"/>
                </a:solidFill>
              </a:endParaRPr>
            </a:p>
          </p:txBody>
        </p:sp>
        <p:sp>
          <p:nvSpPr>
            <p:cNvPr id="10" name="Flowchart: Alternate Process 9"/>
            <p:cNvSpPr/>
            <p:nvPr/>
          </p:nvSpPr>
          <p:spPr>
            <a:xfrm>
              <a:off x="2133600" y="4572000"/>
              <a:ext cx="1676400" cy="11430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prstClr val="black"/>
                  </a:solidFill>
                </a:rPr>
                <a:t>Satellite standard DP (soundings, </a:t>
              </a:r>
              <a:r>
                <a:rPr lang="en-US" dirty="0" err="1" smtClean="0">
                  <a:solidFill>
                    <a:prstClr val="black"/>
                  </a:solidFill>
                </a:rPr>
                <a:t>tpw</a:t>
              </a:r>
              <a:r>
                <a:rPr lang="en-US" dirty="0" smtClean="0">
                  <a:solidFill>
                    <a:prstClr val="black"/>
                  </a:solidFill>
                </a:rPr>
                <a:t>, winds)</a:t>
              </a:r>
              <a:endParaRPr lang="en-US" dirty="0">
                <a:solidFill>
                  <a:prstClr val="black"/>
                </a:solidFill>
              </a:endParaRPr>
            </a:p>
          </p:txBody>
        </p:sp>
        <p:sp>
          <p:nvSpPr>
            <p:cNvPr id="11" name="Flowchart: Alternate Process 10"/>
            <p:cNvSpPr/>
            <p:nvPr/>
          </p:nvSpPr>
          <p:spPr>
            <a:xfrm>
              <a:off x="1219200" y="3200400"/>
              <a:ext cx="1828800" cy="4572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prstClr val="black"/>
                  </a:solidFill>
                </a:rPr>
                <a:t>JPSS and other satellite DP data</a:t>
              </a:r>
              <a:endParaRPr lang="en-US" dirty="0">
                <a:solidFill>
                  <a:prstClr val="black"/>
                </a:solidFill>
              </a:endParaRPr>
            </a:p>
          </p:txBody>
        </p:sp>
        <p:sp>
          <p:nvSpPr>
            <p:cNvPr id="12" name="Flowchart: Process 11"/>
            <p:cNvSpPr/>
            <p:nvPr/>
          </p:nvSpPr>
          <p:spPr>
            <a:xfrm>
              <a:off x="4648200" y="1143000"/>
              <a:ext cx="2819400" cy="45720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prstClr val="black"/>
                  </a:solidFill>
                </a:rPr>
                <a:t>GSI/WRF Background &amp; boundary preprocessing</a:t>
              </a:r>
              <a:endParaRPr lang="en-US" dirty="0">
                <a:solidFill>
                  <a:prstClr val="black"/>
                </a:solidFill>
              </a:endParaRPr>
            </a:p>
          </p:txBody>
        </p:sp>
        <p:sp>
          <p:nvSpPr>
            <p:cNvPr id="13" name="Flowchart: Process 12"/>
            <p:cNvSpPr/>
            <p:nvPr/>
          </p:nvSpPr>
          <p:spPr>
            <a:xfrm>
              <a:off x="4419600" y="1828800"/>
              <a:ext cx="1828800" cy="45720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GSI background at time t-6 </a:t>
              </a:r>
              <a:r>
                <a:rPr lang="en-US" dirty="0" err="1" smtClean="0">
                  <a:solidFill>
                    <a:prstClr val="black"/>
                  </a:solidFill>
                </a:rPr>
                <a:t>hrs</a:t>
              </a:r>
              <a:endParaRPr lang="en-US" dirty="0">
                <a:solidFill>
                  <a:prstClr val="black"/>
                </a:solidFill>
              </a:endParaRPr>
            </a:p>
          </p:txBody>
        </p:sp>
        <p:sp>
          <p:nvSpPr>
            <p:cNvPr id="14" name="Flowchart: Process 13"/>
            <p:cNvSpPr/>
            <p:nvPr/>
          </p:nvSpPr>
          <p:spPr>
            <a:xfrm>
              <a:off x="4419600" y="2514600"/>
              <a:ext cx="1828800" cy="45720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GSI analysis at time t-6 </a:t>
              </a:r>
              <a:r>
                <a:rPr lang="en-US" dirty="0" err="1" smtClean="0">
                  <a:solidFill>
                    <a:prstClr val="black"/>
                  </a:solidFill>
                </a:rPr>
                <a:t>hrs</a:t>
              </a:r>
              <a:endParaRPr lang="en-US" dirty="0">
                <a:solidFill>
                  <a:prstClr val="black"/>
                </a:solidFill>
              </a:endParaRPr>
            </a:p>
          </p:txBody>
        </p:sp>
        <p:sp>
          <p:nvSpPr>
            <p:cNvPr id="15" name="Flowchart: Process 14"/>
            <p:cNvSpPr/>
            <p:nvPr/>
          </p:nvSpPr>
          <p:spPr>
            <a:xfrm>
              <a:off x="4419600" y="3200400"/>
              <a:ext cx="1828800" cy="45720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WRF 6 hours forecast</a:t>
              </a:r>
              <a:endParaRPr lang="en-US" dirty="0">
                <a:solidFill>
                  <a:prstClr val="black"/>
                </a:solidFill>
              </a:endParaRPr>
            </a:p>
          </p:txBody>
        </p:sp>
        <p:sp>
          <p:nvSpPr>
            <p:cNvPr id="16" name="Flowchart: Process 15"/>
            <p:cNvSpPr/>
            <p:nvPr/>
          </p:nvSpPr>
          <p:spPr>
            <a:xfrm>
              <a:off x="4419600" y="3886200"/>
              <a:ext cx="1828800" cy="45720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GSI background at time t </a:t>
              </a:r>
              <a:endParaRPr lang="en-US" dirty="0">
                <a:solidFill>
                  <a:prstClr val="black"/>
                </a:solidFill>
              </a:endParaRPr>
            </a:p>
          </p:txBody>
        </p:sp>
        <p:sp>
          <p:nvSpPr>
            <p:cNvPr id="17" name="Flowchart: Process 16"/>
            <p:cNvSpPr/>
            <p:nvPr/>
          </p:nvSpPr>
          <p:spPr>
            <a:xfrm>
              <a:off x="4419600" y="4572000"/>
              <a:ext cx="1828800" cy="45720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prstClr val="black"/>
                  </a:solidFill>
                </a:rPr>
                <a:t>GSI analysis at time t </a:t>
              </a:r>
              <a:endParaRPr lang="en-US" dirty="0">
                <a:solidFill>
                  <a:prstClr val="black"/>
                </a:solidFill>
              </a:endParaRPr>
            </a:p>
          </p:txBody>
        </p:sp>
        <p:sp>
          <p:nvSpPr>
            <p:cNvPr id="18" name="Flowchart: Process 17"/>
            <p:cNvSpPr/>
            <p:nvPr/>
          </p:nvSpPr>
          <p:spPr>
            <a:xfrm>
              <a:off x="4419600" y="5257800"/>
              <a:ext cx="1828800" cy="457200"/>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prstClr val="black"/>
                  </a:solidFill>
                </a:rPr>
                <a:t>WRF 72 hours final forecast</a:t>
              </a:r>
              <a:endParaRPr lang="en-US" dirty="0">
                <a:solidFill>
                  <a:prstClr val="black"/>
                </a:solidFill>
              </a:endParaRPr>
            </a:p>
          </p:txBody>
        </p:sp>
        <p:sp>
          <p:nvSpPr>
            <p:cNvPr id="19" name="Flowchart: Process 18"/>
            <p:cNvSpPr/>
            <p:nvPr/>
          </p:nvSpPr>
          <p:spPr>
            <a:xfrm>
              <a:off x="4419600" y="5943600"/>
              <a:ext cx="1828800" cy="457200"/>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prstClr val="black"/>
                  </a:solidFill>
                </a:rPr>
                <a:t>WRF </a:t>
              </a:r>
              <a:r>
                <a:rPr lang="en-US" dirty="0" err="1" smtClean="0">
                  <a:solidFill>
                    <a:prstClr val="black"/>
                  </a:solidFill>
                </a:rPr>
                <a:t>postprocessing</a:t>
              </a:r>
              <a:endParaRPr lang="en-US" dirty="0">
                <a:solidFill>
                  <a:prstClr val="black"/>
                </a:solidFill>
              </a:endParaRPr>
            </a:p>
          </p:txBody>
        </p:sp>
        <p:sp>
          <p:nvSpPr>
            <p:cNvPr id="20" name="Flowchart: Process 19"/>
            <p:cNvSpPr/>
            <p:nvPr/>
          </p:nvSpPr>
          <p:spPr>
            <a:xfrm>
              <a:off x="6705600" y="2590800"/>
              <a:ext cx="1828800" cy="457200"/>
            </a:xfrm>
            <a:prstGeom prst="flowChartProcess">
              <a:avLst/>
            </a:prstGeom>
            <a:scene3d>
              <a:camera prst="orthographicFront">
                <a:rot lat="0" lon="0" rev="16200000"/>
              </a:camera>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prstClr val="black"/>
                  </a:solidFill>
                </a:rPr>
                <a:t>WRF boundary</a:t>
              </a:r>
              <a:endParaRPr lang="en-US" dirty="0">
                <a:solidFill>
                  <a:prstClr val="black"/>
                </a:solidFill>
              </a:endParaRPr>
            </a:p>
          </p:txBody>
        </p:sp>
        <p:sp>
          <p:nvSpPr>
            <p:cNvPr id="22" name="Flowchart: Process 21"/>
            <p:cNvSpPr/>
            <p:nvPr/>
          </p:nvSpPr>
          <p:spPr>
            <a:xfrm>
              <a:off x="6400800" y="5638800"/>
              <a:ext cx="1981200" cy="457200"/>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prstClr val="black"/>
                  </a:solidFill>
                </a:rPr>
                <a:t>Diagnosis, </a:t>
              </a:r>
              <a:r>
                <a:rPr lang="en-US" dirty="0">
                  <a:solidFill>
                    <a:prstClr val="black"/>
                  </a:solidFill>
                </a:rPr>
                <a:t>p</a:t>
              </a:r>
              <a:r>
                <a:rPr lang="en-US" dirty="0" smtClean="0">
                  <a:solidFill>
                    <a:prstClr val="black"/>
                  </a:solidFill>
                </a:rPr>
                <a:t>lotting and validation</a:t>
              </a:r>
              <a:endParaRPr lang="en-US" dirty="0">
                <a:solidFill>
                  <a:prstClr val="black"/>
                </a:solidFill>
              </a:endParaRPr>
            </a:p>
          </p:txBody>
        </p:sp>
        <p:sp>
          <p:nvSpPr>
            <p:cNvPr id="23" name="Flowchart: Process 22"/>
            <p:cNvSpPr/>
            <p:nvPr/>
          </p:nvSpPr>
          <p:spPr>
            <a:xfrm>
              <a:off x="6400800" y="6172200"/>
              <a:ext cx="1981200" cy="457200"/>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prstClr val="black"/>
                  </a:solidFill>
                </a:rPr>
                <a:t>Data archive</a:t>
              </a:r>
              <a:endParaRPr lang="en-US" dirty="0">
                <a:solidFill>
                  <a:prstClr val="black"/>
                </a:solidFill>
              </a:endParaRPr>
            </a:p>
          </p:txBody>
        </p:sp>
        <p:cxnSp>
          <p:nvCxnSpPr>
            <p:cNvPr id="25" name="Straight Arrow Connector 24"/>
            <p:cNvCxnSpPr>
              <a:stCxn id="13" idx="2"/>
              <a:endCxn id="14" idx="0"/>
            </p:cNvCxnSpPr>
            <p:nvPr/>
          </p:nvCxnSpPr>
          <p:spPr>
            <a:xfrm>
              <a:off x="5334000" y="2286000"/>
              <a:ext cx="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5334000" y="2971800"/>
              <a:ext cx="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5334000" y="3657600"/>
              <a:ext cx="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5334000" y="4343400"/>
              <a:ext cx="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5334000" y="5029200"/>
              <a:ext cx="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a:off x="5334000" y="5715000"/>
              <a:ext cx="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3" idx="3"/>
              <a:endCxn id="12" idx="1"/>
            </p:cNvCxnSpPr>
            <p:nvPr/>
          </p:nvCxnSpPr>
          <p:spPr>
            <a:xfrm>
              <a:off x="3048000" y="1371600"/>
              <a:ext cx="16002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12" idx="2"/>
              <a:endCxn id="13" idx="0"/>
            </p:cNvCxnSpPr>
            <p:nvPr/>
          </p:nvCxnSpPr>
          <p:spPr>
            <a:xfrm flipH="1">
              <a:off x="5334000" y="1600200"/>
              <a:ext cx="72390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12" idx="2"/>
            </p:cNvCxnSpPr>
            <p:nvPr/>
          </p:nvCxnSpPr>
          <p:spPr>
            <a:xfrm>
              <a:off x="6057900" y="1600200"/>
              <a:ext cx="1562100" cy="3048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p:nvPr/>
          </p:nvCxnSpPr>
          <p:spPr>
            <a:xfrm flipH="1">
              <a:off x="7620000" y="3771900"/>
              <a:ext cx="1" cy="1371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58" name="Rectangle 57"/>
            <p:cNvSpPr/>
            <p:nvPr/>
          </p:nvSpPr>
          <p:spPr>
            <a:xfrm>
              <a:off x="6400800" y="2971800"/>
              <a:ext cx="7620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prstClr val="black"/>
                  </a:solidFill>
                </a:rPr>
                <a:t>update</a:t>
              </a:r>
              <a:endParaRPr lang="en-US" sz="1400" dirty="0">
                <a:solidFill>
                  <a:prstClr val="black"/>
                </a:solidFill>
              </a:endParaRPr>
            </a:p>
          </p:txBody>
        </p:sp>
        <p:sp>
          <p:nvSpPr>
            <p:cNvPr id="60" name="Rectangle 59"/>
            <p:cNvSpPr/>
            <p:nvPr/>
          </p:nvSpPr>
          <p:spPr>
            <a:xfrm>
              <a:off x="6400800" y="5029200"/>
              <a:ext cx="7620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prstClr val="black"/>
                  </a:solidFill>
                </a:rPr>
                <a:t>update</a:t>
              </a:r>
              <a:endParaRPr lang="en-US" sz="1400" dirty="0">
                <a:solidFill>
                  <a:prstClr val="black"/>
                </a:solidFill>
              </a:endParaRPr>
            </a:p>
          </p:txBody>
        </p:sp>
        <p:cxnSp>
          <p:nvCxnSpPr>
            <p:cNvPr id="63" name="Straight Arrow Connector 62"/>
            <p:cNvCxnSpPr>
              <a:endCxn id="58" idx="3"/>
            </p:cNvCxnSpPr>
            <p:nvPr/>
          </p:nvCxnSpPr>
          <p:spPr>
            <a:xfrm flipH="1">
              <a:off x="7162800" y="3086100"/>
              <a:ext cx="2286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58" idx="1"/>
            </p:cNvCxnSpPr>
            <p:nvPr/>
          </p:nvCxnSpPr>
          <p:spPr>
            <a:xfrm flipH="1">
              <a:off x="5334000" y="3086100"/>
              <a:ext cx="10668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69" name="Straight Arrow Connector 68"/>
            <p:cNvCxnSpPr>
              <a:endCxn id="60" idx="3"/>
            </p:cNvCxnSpPr>
            <p:nvPr/>
          </p:nvCxnSpPr>
          <p:spPr>
            <a:xfrm flipH="1">
              <a:off x="7162800" y="5143500"/>
              <a:ext cx="4572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73" name="Straight Arrow Connector 72"/>
            <p:cNvCxnSpPr>
              <a:stCxn id="60" idx="1"/>
            </p:cNvCxnSpPr>
            <p:nvPr/>
          </p:nvCxnSpPr>
          <p:spPr>
            <a:xfrm flipH="1">
              <a:off x="5334000" y="5143500"/>
              <a:ext cx="10668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74" name="TextBox 73"/>
            <p:cNvSpPr txBox="1"/>
            <p:nvPr/>
          </p:nvSpPr>
          <p:spPr>
            <a:xfrm>
              <a:off x="1054840" y="228600"/>
              <a:ext cx="6427592" cy="830997"/>
            </a:xfrm>
            <a:prstGeom prst="rect">
              <a:avLst/>
            </a:prstGeom>
            <a:noFill/>
          </p:spPr>
          <p:txBody>
            <a:bodyPr wrap="none" rtlCol="0">
              <a:spAutoFit/>
            </a:bodyPr>
            <a:lstStyle/>
            <a:p>
              <a:pPr algn="ctr"/>
              <a:r>
                <a:rPr lang="en-US" sz="2400" b="1" dirty="0" smtClean="0">
                  <a:solidFill>
                    <a:prstClr val="black"/>
                  </a:solidFill>
                  <a:latin typeface="Times New Roman" pitchFamily="18" charset="0"/>
                  <a:cs typeface="Times New Roman" pitchFamily="18" charset="0"/>
                </a:rPr>
                <a:t>Demonstration system flowchart for </a:t>
              </a:r>
            </a:p>
            <a:p>
              <a:pPr algn="ctr"/>
              <a:r>
                <a:rPr lang="en-US" sz="2400" b="1" dirty="0" smtClean="0">
                  <a:solidFill>
                    <a:prstClr val="black"/>
                  </a:solidFill>
                  <a:latin typeface="Times New Roman" pitchFamily="18" charset="0"/>
                  <a:cs typeface="Times New Roman" pitchFamily="18" charset="0"/>
                </a:rPr>
                <a:t>JPSS </a:t>
              </a:r>
              <a:r>
                <a:rPr lang="en-US" sz="2400" b="1" dirty="0" err="1" smtClean="0">
                  <a:solidFill>
                    <a:prstClr val="black"/>
                  </a:solidFill>
                  <a:latin typeface="Times New Roman" pitchFamily="18" charset="0"/>
                  <a:cs typeface="Times New Roman" pitchFamily="18" charset="0"/>
                </a:rPr>
                <a:t>CrIMSS</a:t>
              </a:r>
              <a:r>
                <a:rPr lang="en-US" sz="2400" b="1" dirty="0" smtClean="0">
                  <a:solidFill>
                    <a:prstClr val="black"/>
                  </a:solidFill>
                  <a:latin typeface="Times New Roman" pitchFamily="18" charset="0"/>
                  <a:cs typeface="Times New Roman" pitchFamily="18" charset="0"/>
                </a:rPr>
                <a:t> application to hurricane forecast</a:t>
              </a:r>
              <a:endParaRPr lang="en-US" sz="2400" b="1" dirty="0">
                <a:solidFill>
                  <a:prstClr val="black"/>
                </a:solidFill>
                <a:latin typeface="Times New Roman" pitchFamily="18" charset="0"/>
                <a:cs typeface="Times New Roman" pitchFamily="18" charset="0"/>
              </a:endParaRPr>
            </a:p>
          </p:txBody>
        </p:sp>
        <p:cxnSp>
          <p:nvCxnSpPr>
            <p:cNvPr id="76" name="Straight Connector 75"/>
            <p:cNvCxnSpPr/>
            <p:nvPr/>
          </p:nvCxnSpPr>
          <p:spPr>
            <a:xfrm flipV="1">
              <a:off x="3505200" y="2744248"/>
              <a:ext cx="533400" cy="1"/>
            </a:xfrm>
            <a:prstGeom prst="line">
              <a:avLst/>
            </a:prstGeom>
            <a:ln w="19050"/>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a:off x="4038600" y="2744249"/>
              <a:ext cx="0" cy="2056351"/>
            </a:xfrm>
            <a:prstGeom prst="line">
              <a:avLst/>
            </a:prstGeom>
            <a:ln w="19050"/>
          </p:spPr>
          <p:style>
            <a:lnRef idx="2">
              <a:schemeClr val="dk1"/>
            </a:lnRef>
            <a:fillRef idx="0">
              <a:schemeClr val="dk1"/>
            </a:fillRef>
            <a:effectRef idx="1">
              <a:schemeClr val="dk1"/>
            </a:effectRef>
            <a:fontRef idx="minor">
              <a:schemeClr val="tx1"/>
            </a:fontRef>
          </p:style>
        </p:cxnSp>
        <p:cxnSp>
          <p:nvCxnSpPr>
            <p:cNvPr id="80" name="Straight Arrow Connector 79"/>
            <p:cNvCxnSpPr>
              <a:endCxn id="14" idx="1"/>
            </p:cNvCxnSpPr>
            <p:nvPr/>
          </p:nvCxnSpPr>
          <p:spPr>
            <a:xfrm>
              <a:off x="4038600" y="2743200"/>
              <a:ext cx="3810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82" name="Straight Arrow Connector 81"/>
            <p:cNvCxnSpPr>
              <a:endCxn id="17" idx="1"/>
            </p:cNvCxnSpPr>
            <p:nvPr/>
          </p:nvCxnSpPr>
          <p:spPr>
            <a:xfrm>
              <a:off x="4038600" y="4800600"/>
              <a:ext cx="3810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85" name="Straight Connector 84"/>
            <p:cNvCxnSpPr>
              <a:stCxn id="4" idx="3"/>
            </p:cNvCxnSpPr>
            <p:nvPr/>
          </p:nvCxnSpPr>
          <p:spPr>
            <a:xfrm>
              <a:off x="3048000" y="2055303"/>
              <a:ext cx="457200"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86" name="Straight Connector 85"/>
            <p:cNvCxnSpPr/>
            <p:nvPr/>
          </p:nvCxnSpPr>
          <p:spPr>
            <a:xfrm>
              <a:off x="3048000" y="2743200"/>
              <a:ext cx="457200"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87" name="Straight Connector 86"/>
            <p:cNvCxnSpPr/>
            <p:nvPr/>
          </p:nvCxnSpPr>
          <p:spPr>
            <a:xfrm>
              <a:off x="3048000" y="3429000"/>
              <a:ext cx="457200"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89" name="Straight Connector 88"/>
            <p:cNvCxnSpPr/>
            <p:nvPr/>
          </p:nvCxnSpPr>
          <p:spPr>
            <a:xfrm>
              <a:off x="3505200" y="2055303"/>
              <a:ext cx="0" cy="1373697"/>
            </a:xfrm>
            <a:prstGeom prst="line">
              <a:avLst/>
            </a:prstGeom>
            <a:ln w="19050"/>
          </p:spPr>
          <p:style>
            <a:lnRef idx="2">
              <a:schemeClr val="dk1"/>
            </a:lnRef>
            <a:fillRef idx="0">
              <a:schemeClr val="dk1"/>
            </a:fillRef>
            <a:effectRef idx="1">
              <a:schemeClr val="dk1"/>
            </a:effectRef>
            <a:fontRef idx="minor">
              <a:schemeClr val="tx1"/>
            </a:fontRef>
          </p:style>
        </p:cxnSp>
        <p:cxnSp>
          <p:nvCxnSpPr>
            <p:cNvPr id="91" name="Straight Arrow Connector 90"/>
            <p:cNvCxnSpPr>
              <a:stCxn id="9" idx="0"/>
              <a:endCxn id="8" idx="2"/>
            </p:cNvCxnSpPr>
            <p:nvPr/>
          </p:nvCxnSpPr>
          <p:spPr>
            <a:xfrm flipV="1">
              <a:off x="1219200" y="5029200"/>
              <a:ext cx="1398"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93" name="Straight Arrow Connector 92"/>
            <p:cNvCxnSpPr>
              <a:stCxn id="8" idx="0"/>
              <a:endCxn id="7" idx="2"/>
            </p:cNvCxnSpPr>
            <p:nvPr/>
          </p:nvCxnSpPr>
          <p:spPr>
            <a:xfrm flipV="1">
              <a:off x="1220598" y="4343400"/>
              <a:ext cx="913002"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95" name="Straight Arrow Connector 94"/>
            <p:cNvCxnSpPr>
              <a:stCxn id="10" idx="0"/>
              <a:endCxn id="7" idx="2"/>
            </p:cNvCxnSpPr>
            <p:nvPr/>
          </p:nvCxnSpPr>
          <p:spPr>
            <a:xfrm flipH="1" flipV="1">
              <a:off x="2133600" y="4343400"/>
              <a:ext cx="83820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99" name="Straight Arrow Connector 98"/>
            <p:cNvCxnSpPr>
              <a:stCxn id="7" idx="0"/>
              <a:endCxn id="11" idx="2"/>
            </p:cNvCxnSpPr>
            <p:nvPr/>
          </p:nvCxnSpPr>
          <p:spPr>
            <a:xfrm flipV="1">
              <a:off x="2133600" y="3657600"/>
              <a:ext cx="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05" name="Straight Arrow Connector 104"/>
            <p:cNvCxnSpPr>
              <a:stCxn id="19" idx="3"/>
              <a:endCxn id="22" idx="1"/>
            </p:cNvCxnSpPr>
            <p:nvPr/>
          </p:nvCxnSpPr>
          <p:spPr>
            <a:xfrm flipV="1">
              <a:off x="6248400" y="5867400"/>
              <a:ext cx="152400" cy="3048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07" name="Straight Arrow Connector 106"/>
            <p:cNvCxnSpPr>
              <a:stCxn id="19" idx="3"/>
              <a:endCxn id="23" idx="1"/>
            </p:cNvCxnSpPr>
            <p:nvPr/>
          </p:nvCxnSpPr>
          <p:spPr>
            <a:xfrm>
              <a:off x="6248400" y="6172200"/>
              <a:ext cx="15240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117" name="Flowchart: Process 116"/>
            <p:cNvSpPr/>
            <p:nvPr/>
          </p:nvSpPr>
          <p:spPr>
            <a:xfrm>
              <a:off x="-685800" y="2209800"/>
              <a:ext cx="2362200" cy="419100"/>
            </a:xfrm>
            <a:prstGeom prst="flowChartProcess">
              <a:avLst/>
            </a:prstGeom>
            <a:gradFill>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0"/>
            </a:gradFill>
            <a:scene3d>
              <a:camera prst="orthographicFront">
                <a:rot lat="0" lon="0" rev="5400000"/>
              </a:camera>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prstClr val="black"/>
                  </a:solidFill>
                </a:rPr>
                <a:t>Data preparation</a:t>
              </a:r>
              <a:endParaRPr lang="en-US" dirty="0">
                <a:solidFill>
                  <a:prstClr val="black"/>
                </a:solidFill>
              </a:endParaRPr>
            </a:p>
          </p:txBody>
        </p:sp>
        <p:sp>
          <p:nvSpPr>
            <p:cNvPr id="119" name="Flowchart: Process 118"/>
            <p:cNvSpPr/>
            <p:nvPr/>
          </p:nvSpPr>
          <p:spPr>
            <a:xfrm>
              <a:off x="7391400" y="3238500"/>
              <a:ext cx="2362200" cy="419100"/>
            </a:xfrm>
            <a:prstGeom prst="flowChartProcess">
              <a:avLst/>
            </a:prstGeom>
            <a:scene3d>
              <a:camera prst="orthographicFront">
                <a:rot lat="0" lon="0" rev="16200000"/>
              </a:camera>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prstClr val="black"/>
                  </a:solidFill>
                </a:rPr>
                <a:t>Analysis and forecast</a:t>
              </a:r>
              <a:endParaRPr lang="en-US" dirty="0">
                <a:solidFill>
                  <a:prstClr val="black"/>
                </a:solidFill>
              </a:endParaRPr>
            </a:p>
          </p:txBody>
        </p:sp>
        <p:sp>
          <p:nvSpPr>
            <p:cNvPr id="124" name="Left Brace 123"/>
            <p:cNvSpPr/>
            <p:nvPr/>
          </p:nvSpPr>
          <p:spPr>
            <a:xfrm>
              <a:off x="762000" y="1371600"/>
              <a:ext cx="457200" cy="2057400"/>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7" name="Right Brace 126"/>
            <p:cNvSpPr/>
            <p:nvPr/>
          </p:nvSpPr>
          <p:spPr>
            <a:xfrm>
              <a:off x="7543800" y="1371600"/>
              <a:ext cx="762000" cy="4038600"/>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Tree>
    <p:extLst>
      <p:ext uri="{BB962C8B-B14F-4D97-AF65-F5344CB8AC3E}">
        <p14:creationId xmlns:p14="http://schemas.microsoft.com/office/powerpoint/2010/main" val="2701309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B0F0"/>
                </a:solidFill>
              </a:rPr>
              <a:t>Outline</a:t>
            </a:r>
            <a:endParaRPr lang="en-US" dirty="0">
              <a:solidFill>
                <a:srgbClr val="00B0F0"/>
              </a:solidFill>
            </a:endParaRPr>
          </a:p>
        </p:txBody>
      </p:sp>
      <p:sp>
        <p:nvSpPr>
          <p:cNvPr id="5" name="Content Placeholder 4"/>
          <p:cNvSpPr>
            <a:spLocks noGrp="1"/>
          </p:cNvSpPr>
          <p:nvPr>
            <p:ph idx="1"/>
          </p:nvPr>
        </p:nvSpPr>
        <p:spPr>
          <a:xfrm>
            <a:off x="323528" y="1412776"/>
            <a:ext cx="8568952" cy="4824536"/>
          </a:xfrm>
        </p:spPr>
        <p:txBody>
          <a:bodyPr>
            <a:normAutofit lnSpcReduction="10000"/>
          </a:bodyPr>
          <a:lstStyle/>
          <a:p>
            <a:r>
              <a:rPr lang="en-US" dirty="0" smtClean="0"/>
              <a:t>Motivations and objectives</a:t>
            </a:r>
          </a:p>
          <a:p>
            <a:pPr lvl="1"/>
            <a:r>
              <a:rPr lang="en-US" dirty="0" smtClean="0"/>
              <a:t>Improve water vapor information assimilation in regional NWP model (GOES-R application);</a:t>
            </a:r>
          </a:p>
          <a:p>
            <a:pPr lvl="2"/>
            <a:r>
              <a:rPr lang="en-US" dirty="0"/>
              <a:t>Assimilation of water vapor information is </a:t>
            </a:r>
            <a:r>
              <a:rPr lang="en-US" dirty="0" smtClean="0"/>
              <a:t>difficult </a:t>
            </a:r>
            <a:r>
              <a:rPr lang="en-US" dirty="0"/>
              <a:t>due to </a:t>
            </a:r>
            <a:r>
              <a:rPr lang="en-US" dirty="0" smtClean="0"/>
              <a:t>its large </a:t>
            </a:r>
            <a:r>
              <a:rPr lang="en-US" dirty="0"/>
              <a:t>spatial and temporal </a:t>
            </a:r>
            <a:r>
              <a:rPr lang="en-US" dirty="0" smtClean="0"/>
              <a:t>variability;</a:t>
            </a:r>
          </a:p>
          <a:p>
            <a:pPr lvl="1"/>
            <a:r>
              <a:rPr lang="en-US" dirty="0" smtClean="0"/>
              <a:t>Improve advanced IR sounder information assimilation in regional NWP model (JPSS application);</a:t>
            </a:r>
          </a:p>
          <a:p>
            <a:r>
              <a:rPr lang="en-US" dirty="0" smtClean="0"/>
              <a:t>Work accomplished</a:t>
            </a:r>
          </a:p>
          <a:p>
            <a:r>
              <a:rPr lang="en-US" dirty="0" smtClean="0"/>
              <a:t>Summary and future work</a:t>
            </a:r>
            <a:endParaRPr lang="en-US" dirty="0"/>
          </a:p>
        </p:txBody>
      </p:sp>
    </p:spTree>
    <p:extLst>
      <p:ext uri="{BB962C8B-B14F-4D97-AF65-F5344CB8AC3E}">
        <p14:creationId xmlns:p14="http://schemas.microsoft.com/office/powerpoint/2010/main" val="2001949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Satellite sounding and other derived product</a:t>
            </a:r>
            <a:endParaRPr lang="en-US" sz="3200" dirty="0"/>
          </a:p>
        </p:txBody>
      </p:sp>
      <p:sp>
        <p:nvSpPr>
          <p:cNvPr id="8" name="Flowchart: Process 7"/>
          <p:cNvSpPr/>
          <p:nvPr/>
        </p:nvSpPr>
        <p:spPr>
          <a:xfrm>
            <a:off x="1219200" y="1826703"/>
            <a:ext cx="1828800" cy="457200"/>
          </a:xfrm>
          <a:prstGeom prst="flowChartProcess">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prstClr val="black"/>
                </a:solidFill>
              </a:rPr>
              <a:t>AIRS/MODIS data</a:t>
            </a:r>
            <a:endParaRPr lang="en-US" dirty="0">
              <a:solidFill>
                <a:prstClr val="black"/>
              </a:solidFill>
            </a:endParaRPr>
          </a:p>
        </p:txBody>
      </p:sp>
      <p:sp>
        <p:nvSpPr>
          <p:cNvPr id="9" name="Flowchart: Process 8"/>
          <p:cNvSpPr/>
          <p:nvPr/>
        </p:nvSpPr>
        <p:spPr>
          <a:xfrm>
            <a:off x="1219200" y="2514600"/>
            <a:ext cx="1828800" cy="457200"/>
          </a:xfrm>
          <a:prstGeom prst="flowChartProcess">
            <a:avLst/>
          </a:prstGeom>
          <a:gradFill flip="none"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prstClr val="black"/>
                </a:solidFill>
              </a:rPr>
              <a:t>AIRS/MODIS collocation</a:t>
            </a:r>
            <a:endParaRPr lang="en-US" dirty="0">
              <a:solidFill>
                <a:prstClr val="black"/>
              </a:solidFill>
            </a:endParaRPr>
          </a:p>
        </p:txBody>
      </p:sp>
      <p:sp>
        <p:nvSpPr>
          <p:cNvPr id="12" name="Flowchart: Process 11"/>
          <p:cNvSpPr/>
          <p:nvPr/>
        </p:nvSpPr>
        <p:spPr>
          <a:xfrm>
            <a:off x="1219200" y="3200400"/>
            <a:ext cx="1828800" cy="457200"/>
          </a:xfrm>
          <a:prstGeom prst="flowChartProcess">
            <a:avLst/>
          </a:prstGeom>
          <a:gradFill flip="none"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prstClr val="black"/>
                </a:solidFill>
              </a:rPr>
              <a:t>AIRS cloud mask</a:t>
            </a:r>
            <a:endParaRPr lang="en-US" dirty="0">
              <a:solidFill>
                <a:prstClr val="black"/>
              </a:solidFill>
            </a:endParaRPr>
          </a:p>
        </p:txBody>
      </p:sp>
      <p:sp>
        <p:nvSpPr>
          <p:cNvPr id="13" name="Flowchart: Process 12"/>
          <p:cNvSpPr/>
          <p:nvPr/>
        </p:nvSpPr>
        <p:spPr>
          <a:xfrm>
            <a:off x="1219200" y="3886200"/>
            <a:ext cx="1828800" cy="457200"/>
          </a:xfrm>
          <a:prstGeom prst="flowChartProcess">
            <a:avLst/>
          </a:prstGeom>
          <a:gradFill flip="none"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prstClr val="black"/>
                </a:solidFill>
              </a:rPr>
              <a:t>AIRS </a:t>
            </a:r>
            <a:r>
              <a:rPr lang="en-US" dirty="0" err="1" smtClean="0">
                <a:solidFill>
                  <a:prstClr val="black"/>
                </a:solidFill>
              </a:rPr>
              <a:t>sfov</a:t>
            </a:r>
            <a:r>
              <a:rPr lang="en-US" dirty="0" smtClean="0">
                <a:solidFill>
                  <a:prstClr val="black"/>
                </a:solidFill>
              </a:rPr>
              <a:t> </a:t>
            </a:r>
            <a:r>
              <a:rPr lang="en-US" dirty="0" err="1" smtClean="0">
                <a:solidFill>
                  <a:prstClr val="black"/>
                </a:solidFill>
              </a:rPr>
              <a:t>rtv</a:t>
            </a:r>
            <a:endParaRPr lang="en-US" dirty="0">
              <a:solidFill>
                <a:prstClr val="black"/>
              </a:solidFill>
            </a:endParaRPr>
          </a:p>
        </p:txBody>
      </p:sp>
      <p:sp>
        <p:nvSpPr>
          <p:cNvPr id="14" name="Flowchart: Process 13"/>
          <p:cNvSpPr/>
          <p:nvPr/>
        </p:nvSpPr>
        <p:spPr>
          <a:xfrm>
            <a:off x="1219200" y="4572000"/>
            <a:ext cx="1828800" cy="457200"/>
          </a:xfrm>
          <a:prstGeom prst="flowChartProcess">
            <a:avLst/>
          </a:prstGeom>
          <a:gradFill flip="none"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solidFill>
                  <a:prstClr val="black"/>
                </a:solidFill>
              </a:rPr>
              <a:t>Bufr</a:t>
            </a:r>
            <a:r>
              <a:rPr lang="en-US" dirty="0" smtClean="0">
                <a:solidFill>
                  <a:prstClr val="black"/>
                </a:solidFill>
              </a:rPr>
              <a:t> preparation</a:t>
            </a:r>
            <a:endParaRPr lang="en-US" dirty="0">
              <a:solidFill>
                <a:prstClr val="black"/>
              </a:solidFill>
            </a:endParaRPr>
          </a:p>
        </p:txBody>
      </p:sp>
      <p:sp>
        <p:nvSpPr>
          <p:cNvPr id="15" name="Flowchart: Process 14"/>
          <p:cNvSpPr/>
          <p:nvPr/>
        </p:nvSpPr>
        <p:spPr>
          <a:xfrm>
            <a:off x="3505200" y="1828800"/>
            <a:ext cx="1828800" cy="457200"/>
          </a:xfrm>
          <a:prstGeom prst="flowChartProcess">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solidFill>
                  <a:prstClr val="black"/>
                </a:solidFill>
              </a:rPr>
              <a:t>CrlMSS</a:t>
            </a:r>
            <a:r>
              <a:rPr lang="en-US" dirty="0" smtClean="0">
                <a:solidFill>
                  <a:prstClr val="black"/>
                </a:solidFill>
              </a:rPr>
              <a:t> data</a:t>
            </a:r>
            <a:endParaRPr lang="en-US" dirty="0">
              <a:solidFill>
                <a:prstClr val="black"/>
              </a:solidFill>
            </a:endParaRPr>
          </a:p>
        </p:txBody>
      </p:sp>
      <p:sp>
        <p:nvSpPr>
          <p:cNvPr id="18" name="Flowchart: Process 17"/>
          <p:cNvSpPr/>
          <p:nvPr/>
        </p:nvSpPr>
        <p:spPr>
          <a:xfrm>
            <a:off x="3505200" y="3200400"/>
            <a:ext cx="1828800" cy="457200"/>
          </a:xfrm>
          <a:prstGeom prst="flowChartProcess">
            <a:avLst/>
          </a:prstGeom>
          <a:gradFill flip="none"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prstClr val="black"/>
                </a:solidFill>
              </a:rPr>
              <a:t>dump</a:t>
            </a:r>
            <a:endParaRPr lang="en-US" dirty="0">
              <a:solidFill>
                <a:prstClr val="black"/>
              </a:solidFill>
            </a:endParaRPr>
          </a:p>
        </p:txBody>
      </p:sp>
      <p:sp>
        <p:nvSpPr>
          <p:cNvPr id="19" name="Flowchart: Process 18"/>
          <p:cNvSpPr/>
          <p:nvPr/>
        </p:nvSpPr>
        <p:spPr>
          <a:xfrm>
            <a:off x="3505200" y="4574097"/>
            <a:ext cx="1828800" cy="457200"/>
          </a:xfrm>
          <a:prstGeom prst="flowChartProcess">
            <a:avLst/>
          </a:prstGeom>
          <a:gradFill flip="none"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solidFill>
                  <a:prstClr val="black"/>
                </a:solidFill>
              </a:rPr>
              <a:t>Bufr</a:t>
            </a:r>
            <a:r>
              <a:rPr lang="en-US" dirty="0" smtClean="0">
                <a:solidFill>
                  <a:prstClr val="black"/>
                </a:solidFill>
              </a:rPr>
              <a:t> preparation</a:t>
            </a:r>
            <a:endParaRPr lang="en-US" dirty="0">
              <a:solidFill>
                <a:prstClr val="black"/>
              </a:solidFill>
            </a:endParaRPr>
          </a:p>
        </p:txBody>
      </p:sp>
      <p:sp>
        <p:nvSpPr>
          <p:cNvPr id="20" name="Flowchart: Process 19"/>
          <p:cNvSpPr/>
          <p:nvPr/>
        </p:nvSpPr>
        <p:spPr>
          <a:xfrm>
            <a:off x="5715000" y="1828800"/>
            <a:ext cx="1828800" cy="457200"/>
          </a:xfrm>
          <a:prstGeom prst="flowChartProcess">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prstClr val="black"/>
                </a:solidFill>
              </a:rPr>
              <a:t>TPW data</a:t>
            </a:r>
            <a:endParaRPr lang="en-US" dirty="0">
              <a:solidFill>
                <a:prstClr val="black"/>
              </a:solidFill>
            </a:endParaRPr>
          </a:p>
        </p:txBody>
      </p:sp>
      <p:sp>
        <p:nvSpPr>
          <p:cNvPr id="23" name="Flowchart: Process 22"/>
          <p:cNvSpPr/>
          <p:nvPr/>
        </p:nvSpPr>
        <p:spPr>
          <a:xfrm>
            <a:off x="5715000" y="3200400"/>
            <a:ext cx="1828800" cy="457200"/>
          </a:xfrm>
          <a:prstGeom prst="flowChartProcess">
            <a:avLst/>
          </a:prstGeom>
          <a:gradFill flip="none"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prstClr val="black"/>
                </a:solidFill>
              </a:rPr>
              <a:t>dump</a:t>
            </a:r>
            <a:endParaRPr lang="en-US" dirty="0">
              <a:solidFill>
                <a:prstClr val="black"/>
              </a:solidFill>
            </a:endParaRPr>
          </a:p>
        </p:txBody>
      </p:sp>
      <p:sp>
        <p:nvSpPr>
          <p:cNvPr id="24" name="Flowchart: Process 23"/>
          <p:cNvSpPr/>
          <p:nvPr/>
        </p:nvSpPr>
        <p:spPr>
          <a:xfrm>
            <a:off x="5715000" y="4574097"/>
            <a:ext cx="1828800" cy="457200"/>
          </a:xfrm>
          <a:prstGeom prst="flowChartProcess">
            <a:avLst/>
          </a:prstGeom>
          <a:gradFill flip="none"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solidFill>
                  <a:prstClr val="black"/>
                </a:solidFill>
              </a:rPr>
              <a:t>Bufr</a:t>
            </a:r>
            <a:r>
              <a:rPr lang="en-US" dirty="0" smtClean="0">
                <a:solidFill>
                  <a:prstClr val="black"/>
                </a:solidFill>
              </a:rPr>
              <a:t> preparation</a:t>
            </a:r>
            <a:endParaRPr lang="en-US" dirty="0">
              <a:solidFill>
                <a:prstClr val="black"/>
              </a:solidFill>
            </a:endParaRPr>
          </a:p>
        </p:txBody>
      </p:sp>
      <p:sp>
        <p:nvSpPr>
          <p:cNvPr id="25" name="Flowchart: Process 24"/>
          <p:cNvSpPr/>
          <p:nvPr/>
        </p:nvSpPr>
        <p:spPr>
          <a:xfrm>
            <a:off x="2438400" y="5791200"/>
            <a:ext cx="4038600" cy="457200"/>
          </a:xfrm>
          <a:prstGeom prst="flowChartProcess">
            <a:avLst/>
          </a:prstGeom>
          <a:gradFill flip="none" rotWithShape="0">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prstClr val="black"/>
                </a:solidFill>
              </a:rPr>
              <a:t>Merge all derived data to </a:t>
            </a:r>
            <a:r>
              <a:rPr lang="en-US" dirty="0" err="1" smtClean="0">
                <a:solidFill>
                  <a:prstClr val="black"/>
                </a:solidFill>
              </a:rPr>
              <a:t>prepbufr</a:t>
            </a:r>
            <a:endParaRPr lang="en-US" dirty="0">
              <a:solidFill>
                <a:prstClr val="black"/>
              </a:solidFill>
            </a:endParaRPr>
          </a:p>
        </p:txBody>
      </p:sp>
      <p:cxnSp>
        <p:nvCxnSpPr>
          <p:cNvPr id="27" name="Straight Arrow Connector 26"/>
          <p:cNvCxnSpPr>
            <a:stCxn id="14" idx="2"/>
            <a:endCxn id="25" idx="0"/>
          </p:cNvCxnSpPr>
          <p:nvPr/>
        </p:nvCxnSpPr>
        <p:spPr>
          <a:xfrm>
            <a:off x="2133600" y="5029200"/>
            <a:ext cx="2324100" cy="7620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9" idx="2"/>
          </p:cNvCxnSpPr>
          <p:nvPr/>
        </p:nvCxnSpPr>
        <p:spPr>
          <a:xfrm>
            <a:off x="4419600" y="5031297"/>
            <a:ext cx="19050" cy="68370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4" idx="2"/>
            <a:endCxn id="25" idx="0"/>
          </p:cNvCxnSpPr>
          <p:nvPr/>
        </p:nvCxnSpPr>
        <p:spPr>
          <a:xfrm flipH="1">
            <a:off x="4457700" y="5031297"/>
            <a:ext cx="2171700" cy="75990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2133600" y="2286000"/>
            <a:ext cx="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90" name="Straight Arrow Connector 89"/>
          <p:cNvCxnSpPr/>
          <p:nvPr/>
        </p:nvCxnSpPr>
        <p:spPr>
          <a:xfrm>
            <a:off x="2133600" y="2971800"/>
            <a:ext cx="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91" name="Straight Arrow Connector 90"/>
          <p:cNvCxnSpPr/>
          <p:nvPr/>
        </p:nvCxnSpPr>
        <p:spPr>
          <a:xfrm>
            <a:off x="2133600" y="3657600"/>
            <a:ext cx="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92" name="Straight Arrow Connector 91"/>
          <p:cNvCxnSpPr/>
          <p:nvPr/>
        </p:nvCxnSpPr>
        <p:spPr>
          <a:xfrm>
            <a:off x="2133600" y="4343400"/>
            <a:ext cx="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93" name="Straight Arrow Connector 92"/>
          <p:cNvCxnSpPr>
            <a:stCxn id="15" idx="2"/>
          </p:cNvCxnSpPr>
          <p:nvPr/>
        </p:nvCxnSpPr>
        <p:spPr>
          <a:xfrm>
            <a:off x="4419600" y="2286000"/>
            <a:ext cx="8467" cy="931333"/>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95" name="Straight Arrow Connector 94"/>
          <p:cNvCxnSpPr/>
          <p:nvPr/>
        </p:nvCxnSpPr>
        <p:spPr>
          <a:xfrm>
            <a:off x="4419600" y="3640667"/>
            <a:ext cx="8467" cy="931333"/>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96" name="Straight Arrow Connector 95"/>
          <p:cNvCxnSpPr/>
          <p:nvPr/>
        </p:nvCxnSpPr>
        <p:spPr>
          <a:xfrm>
            <a:off x="6620933" y="2286000"/>
            <a:ext cx="8467" cy="931333"/>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97" name="Straight Arrow Connector 96"/>
          <p:cNvCxnSpPr/>
          <p:nvPr/>
        </p:nvCxnSpPr>
        <p:spPr>
          <a:xfrm>
            <a:off x="6620933" y="3640667"/>
            <a:ext cx="8467" cy="931333"/>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86589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WRF/GSI observational data used</a:t>
            </a:r>
            <a:endParaRPr lang="en-US" dirty="0"/>
          </a:p>
        </p:txBody>
      </p:sp>
      <p:sp>
        <p:nvSpPr>
          <p:cNvPr id="3" name="Content Placeholder 2"/>
          <p:cNvSpPr>
            <a:spLocks noGrp="1"/>
          </p:cNvSpPr>
          <p:nvPr>
            <p:ph sz="half" idx="1"/>
          </p:nvPr>
        </p:nvSpPr>
        <p:spPr/>
        <p:txBody>
          <a:bodyPr>
            <a:normAutofit fontScale="32500" lnSpcReduction="20000"/>
          </a:bodyPr>
          <a:lstStyle/>
          <a:p>
            <a:pPr marL="0" indent="0">
              <a:buNone/>
            </a:pPr>
            <a:r>
              <a:rPr lang="en-US" dirty="0" smtClean="0"/>
              <a:t>gdas1.2012082800.1bamua.tm00.bufr_d</a:t>
            </a:r>
          </a:p>
          <a:p>
            <a:pPr marL="0" indent="0">
              <a:buNone/>
            </a:pPr>
            <a:r>
              <a:rPr lang="en-US" dirty="0" smtClean="0"/>
              <a:t>gdas1.2012082800.1bamub.tm00.bufr_d</a:t>
            </a:r>
          </a:p>
          <a:p>
            <a:pPr marL="0" indent="0">
              <a:buNone/>
            </a:pPr>
            <a:r>
              <a:rPr lang="en-US" dirty="0" smtClean="0"/>
              <a:t>gdas1.2012082800.1bhrs3.tm00.bufr_d</a:t>
            </a:r>
          </a:p>
          <a:p>
            <a:pPr marL="0" indent="0">
              <a:buNone/>
            </a:pPr>
            <a:r>
              <a:rPr lang="en-US" dirty="0" smtClean="0"/>
              <a:t>gdas1.2012082800.1bhrs4.tm00.bufr_d</a:t>
            </a:r>
          </a:p>
          <a:p>
            <a:pPr marL="0" indent="0">
              <a:buNone/>
            </a:pPr>
            <a:r>
              <a:rPr lang="en-US" dirty="0" smtClean="0"/>
              <a:t>gdas1.2012082800.1bmhs.tm00.bufr_d</a:t>
            </a:r>
          </a:p>
          <a:p>
            <a:pPr marL="0" indent="0">
              <a:buNone/>
            </a:pPr>
            <a:r>
              <a:rPr lang="en-US" dirty="0" smtClean="0"/>
              <a:t>gdas1.2012082800.abias</a:t>
            </a:r>
          </a:p>
          <a:p>
            <a:pPr marL="0" indent="0">
              <a:buNone/>
            </a:pPr>
            <a:r>
              <a:rPr lang="en-US" dirty="0" smtClean="0"/>
              <a:t>gdas1.2012082800.airsev.tm00.bufr_d</a:t>
            </a:r>
          </a:p>
          <a:p>
            <a:pPr marL="0" indent="0">
              <a:buNone/>
            </a:pPr>
            <a:r>
              <a:rPr lang="en-US" dirty="0" smtClean="0"/>
              <a:t>gdas1.2012082800.atms.tm00.bufr_d</a:t>
            </a:r>
          </a:p>
          <a:p>
            <a:pPr marL="0" indent="0">
              <a:buNone/>
            </a:pPr>
            <a:r>
              <a:rPr lang="en-US" dirty="0" smtClean="0"/>
              <a:t>gdas1.2012082800.goesfv.tm00.bufr_d</a:t>
            </a:r>
          </a:p>
          <a:p>
            <a:pPr marL="0" indent="0">
              <a:buNone/>
            </a:pPr>
            <a:r>
              <a:rPr lang="en-US" dirty="0" smtClean="0"/>
              <a:t>gdas1.2012082800.gpsipw.tm00.bufr_d</a:t>
            </a:r>
          </a:p>
          <a:p>
            <a:pPr marL="0" indent="0">
              <a:buNone/>
            </a:pPr>
            <a:r>
              <a:rPr lang="en-US" dirty="0" smtClean="0"/>
              <a:t>gdas1.2012082800.gpsro.tm00.bufr_d</a:t>
            </a:r>
          </a:p>
          <a:p>
            <a:pPr marL="0" indent="0">
              <a:buNone/>
            </a:pPr>
            <a:r>
              <a:rPr lang="en-US" dirty="0" smtClean="0"/>
              <a:t>gdas1.2012082800.mtiasi.tm00.bufr_d</a:t>
            </a:r>
          </a:p>
          <a:p>
            <a:pPr marL="0" indent="0">
              <a:buNone/>
            </a:pPr>
            <a:r>
              <a:rPr lang="en-US" dirty="0" smtClean="0"/>
              <a:t>gdas1.2012082800.prepbufr.nr</a:t>
            </a:r>
          </a:p>
          <a:p>
            <a:pPr marL="0" indent="0">
              <a:buNone/>
            </a:pPr>
            <a:r>
              <a:rPr lang="en-US" dirty="0" smtClean="0"/>
              <a:t>gdas1.2012082800.satang</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gfs.2012082800.1bamub.tm00.bufr_d</a:t>
            </a:r>
          </a:p>
          <a:p>
            <a:pPr marL="0" indent="0">
              <a:buNone/>
            </a:pPr>
            <a:r>
              <a:rPr lang="en-US" dirty="0" smtClean="0"/>
              <a:t>gfs.2012082800.1bhrs3.tm00.bufr_d</a:t>
            </a:r>
          </a:p>
          <a:p>
            <a:pPr marL="0" indent="0">
              <a:buNone/>
            </a:pPr>
            <a:r>
              <a:rPr lang="en-US" dirty="0" smtClean="0"/>
              <a:t>gfs.2012082800.1bhrs4.tm00.bufr_d</a:t>
            </a:r>
          </a:p>
          <a:p>
            <a:pPr marL="0" indent="0">
              <a:buNone/>
            </a:pPr>
            <a:r>
              <a:rPr lang="en-US" dirty="0" smtClean="0"/>
              <a:t>gfs.2012082800.1bamua.tm00.bufr_d</a:t>
            </a:r>
          </a:p>
          <a:p>
            <a:pPr marL="0" indent="0">
              <a:buNone/>
            </a:pPr>
            <a:r>
              <a:rPr lang="en-US" dirty="0" smtClean="0"/>
              <a:t>gfs.2012082800.1bmhs.tm00.bufr_d</a:t>
            </a:r>
          </a:p>
          <a:p>
            <a:pPr marL="0" indent="0">
              <a:buNone/>
            </a:pPr>
            <a:r>
              <a:rPr lang="en-US" dirty="0" smtClean="0"/>
              <a:t>gfs.2012082800.airsev.tm00.bufr_d</a:t>
            </a:r>
          </a:p>
          <a:p>
            <a:pPr marL="0" indent="0">
              <a:buNone/>
            </a:pPr>
            <a:r>
              <a:rPr lang="en-US" dirty="0" smtClean="0"/>
              <a:t>gfs.2012082800.atms.tm00.bufr_d</a:t>
            </a:r>
          </a:p>
          <a:p>
            <a:pPr marL="0" indent="0">
              <a:buNone/>
            </a:pPr>
            <a:r>
              <a:rPr lang="en-US" dirty="0" smtClean="0"/>
              <a:t>gfs.2012082800.goesfv.tm00.bufr_d</a:t>
            </a:r>
          </a:p>
          <a:p>
            <a:pPr marL="0" indent="0">
              <a:buNone/>
            </a:pPr>
            <a:r>
              <a:rPr lang="en-US" dirty="0" smtClean="0"/>
              <a:t>gfs.2012082800.gpsipw.tm00.bufr_d</a:t>
            </a:r>
          </a:p>
          <a:p>
            <a:pPr marL="0" indent="0">
              <a:buNone/>
            </a:pPr>
            <a:r>
              <a:rPr lang="en-US" dirty="0" smtClean="0"/>
              <a:t>gfs.2012082800.gpsro.tm00.bufr_d</a:t>
            </a:r>
          </a:p>
          <a:p>
            <a:pPr marL="0" indent="0">
              <a:buNone/>
            </a:pPr>
            <a:r>
              <a:rPr lang="en-US" dirty="0" smtClean="0"/>
              <a:t>gfs.2012082800.mtiasi.tm00.bufr_d</a:t>
            </a:r>
          </a:p>
          <a:p>
            <a:pPr marL="0" indent="0">
              <a:buNone/>
            </a:pPr>
            <a:endParaRPr lang="en-US" dirty="0"/>
          </a:p>
        </p:txBody>
      </p:sp>
      <p:sp>
        <p:nvSpPr>
          <p:cNvPr id="4" name="Content Placeholder 3"/>
          <p:cNvSpPr>
            <a:spLocks noGrp="1"/>
          </p:cNvSpPr>
          <p:nvPr>
            <p:ph sz="half" idx="2"/>
          </p:nvPr>
        </p:nvSpPr>
        <p:spPr/>
        <p:txBody>
          <a:bodyPr>
            <a:normAutofit fontScale="32500" lnSpcReduction="20000"/>
          </a:bodyPr>
          <a:lstStyle/>
          <a:p>
            <a:pPr marL="0" indent="0">
              <a:buNone/>
            </a:pPr>
            <a:r>
              <a:rPr lang="en-US" dirty="0" smtClean="0"/>
              <a:t>gdas1.2012082800.pgrbanl.grib2</a:t>
            </a:r>
          </a:p>
          <a:p>
            <a:pPr marL="0" indent="0">
              <a:buNone/>
            </a:pPr>
            <a:r>
              <a:rPr lang="en-US" dirty="0" smtClean="0"/>
              <a:t>gdas1.2012082800.pgrbf00.grib2</a:t>
            </a:r>
          </a:p>
          <a:p>
            <a:pPr marL="0" indent="0">
              <a:buNone/>
            </a:pPr>
            <a:r>
              <a:rPr lang="en-US" dirty="0" smtClean="0"/>
              <a:t>gdas1.2012082800.pgrbf03.grib2</a:t>
            </a:r>
          </a:p>
          <a:p>
            <a:pPr marL="0" indent="0">
              <a:buNone/>
            </a:pPr>
            <a:endParaRPr lang="en-US" dirty="0" smtClean="0"/>
          </a:p>
          <a:p>
            <a:pPr marL="0" indent="0">
              <a:buNone/>
            </a:pPr>
            <a:endParaRPr lang="en-US" dirty="0"/>
          </a:p>
          <a:p>
            <a:pPr marL="0" indent="0">
              <a:buNone/>
            </a:pPr>
            <a:r>
              <a:rPr lang="en-US" dirty="0" smtClean="0"/>
              <a:t>gfs.2012082800.pgrb2f00</a:t>
            </a:r>
          </a:p>
          <a:p>
            <a:pPr marL="0" indent="0">
              <a:buNone/>
            </a:pPr>
            <a:r>
              <a:rPr lang="en-US" dirty="0" smtClean="0"/>
              <a:t>gfs.2012082800.pgrb2f03</a:t>
            </a:r>
          </a:p>
          <a:p>
            <a:pPr marL="0" indent="0">
              <a:buNone/>
            </a:pPr>
            <a:r>
              <a:rPr lang="en-US" dirty="0" smtClean="0"/>
              <a:t>gfs.2012082800.pgrb2f06</a:t>
            </a:r>
          </a:p>
          <a:p>
            <a:pPr marL="0" indent="0">
              <a:buNone/>
            </a:pPr>
            <a:r>
              <a:rPr lang="en-US" dirty="0" smtClean="0"/>
              <a:t>gfs.2012082800.pgrb2f09</a:t>
            </a:r>
          </a:p>
          <a:p>
            <a:pPr marL="0" indent="0">
              <a:buNone/>
            </a:pPr>
            <a:r>
              <a:rPr lang="en-US" dirty="0" smtClean="0"/>
              <a:t>gfs.2012082800.pgrb2f12</a:t>
            </a:r>
          </a:p>
          <a:p>
            <a:pPr marL="0" indent="0">
              <a:buNone/>
            </a:pPr>
            <a:r>
              <a:rPr lang="en-US" dirty="0" smtClean="0"/>
              <a:t>gfs.2012082800.pgrb2f15</a:t>
            </a:r>
          </a:p>
          <a:p>
            <a:pPr marL="0" indent="0">
              <a:buNone/>
            </a:pPr>
            <a:r>
              <a:rPr lang="en-US" dirty="0" smtClean="0"/>
              <a:t>gfs.2012082800.pgrb2f18</a:t>
            </a:r>
          </a:p>
          <a:p>
            <a:pPr marL="0" indent="0">
              <a:buNone/>
            </a:pPr>
            <a:r>
              <a:rPr lang="en-US" dirty="0" smtClean="0"/>
              <a:t>gfs.2012082800.pgrb2f21</a:t>
            </a:r>
          </a:p>
          <a:p>
            <a:pPr marL="0" indent="0">
              <a:buNone/>
            </a:pPr>
            <a:r>
              <a:rPr lang="en-US" dirty="0" smtClean="0"/>
              <a:t>gfs.2012082800.pgrb2f24</a:t>
            </a:r>
          </a:p>
          <a:p>
            <a:pPr marL="0" indent="0">
              <a:buNone/>
            </a:pPr>
            <a:r>
              <a:rPr lang="en-US" dirty="0" smtClean="0"/>
              <a:t>gfs.2012082800.pgrb2f27</a:t>
            </a:r>
          </a:p>
          <a:p>
            <a:pPr marL="0" indent="0">
              <a:buNone/>
            </a:pPr>
            <a:r>
              <a:rPr lang="en-US" dirty="0" smtClean="0"/>
              <a:t>gfs.2012082800.pgrb2f30</a:t>
            </a:r>
          </a:p>
          <a:p>
            <a:pPr marL="0" indent="0">
              <a:buNone/>
            </a:pPr>
            <a:r>
              <a:rPr lang="en-US" dirty="0" smtClean="0"/>
              <a:t>gfs.2012082800.pgrb2f33</a:t>
            </a:r>
          </a:p>
          <a:p>
            <a:pPr marL="0" indent="0">
              <a:buNone/>
            </a:pPr>
            <a:r>
              <a:rPr lang="en-US" dirty="0" smtClean="0"/>
              <a:t>gfs.2012082800.pgrb2f36</a:t>
            </a:r>
          </a:p>
          <a:p>
            <a:pPr marL="0" indent="0">
              <a:buNone/>
            </a:pPr>
            <a:r>
              <a:rPr lang="en-US" dirty="0" smtClean="0"/>
              <a:t>gfs.2012082800.pgrb2f39</a:t>
            </a:r>
          </a:p>
          <a:p>
            <a:pPr marL="0" indent="0">
              <a:buNone/>
            </a:pPr>
            <a:r>
              <a:rPr lang="en-US" dirty="0" smtClean="0"/>
              <a:t>gfs.2012082800.pgrb2f42</a:t>
            </a:r>
          </a:p>
          <a:p>
            <a:pPr marL="0" indent="0">
              <a:buNone/>
            </a:pPr>
            <a:r>
              <a:rPr lang="en-US" dirty="0" smtClean="0"/>
              <a:t>gfs.2012082800.pgrb2f45</a:t>
            </a:r>
          </a:p>
          <a:p>
            <a:pPr marL="0" indent="0">
              <a:buNone/>
            </a:pPr>
            <a:r>
              <a:rPr lang="en-US" dirty="0" smtClean="0"/>
              <a:t>gfs.2012082800.pgrb2f48</a:t>
            </a:r>
          </a:p>
          <a:p>
            <a:pPr marL="0" indent="0">
              <a:buNone/>
            </a:pPr>
            <a:r>
              <a:rPr lang="en-US" dirty="0" smtClean="0"/>
              <a:t>gfs.2012082800.pgrb2f51</a:t>
            </a:r>
          </a:p>
          <a:p>
            <a:pPr marL="0" indent="0">
              <a:buNone/>
            </a:pPr>
            <a:r>
              <a:rPr lang="en-US" dirty="0" smtClean="0"/>
              <a:t>gfs.2012082800.pgrb2f54</a:t>
            </a:r>
          </a:p>
          <a:p>
            <a:pPr marL="0" indent="0">
              <a:buNone/>
            </a:pPr>
            <a:r>
              <a:rPr lang="en-US" dirty="0" smtClean="0"/>
              <a:t>gfs.2012082800.pgrb2f57</a:t>
            </a:r>
          </a:p>
          <a:p>
            <a:pPr marL="0" indent="0">
              <a:buNone/>
            </a:pPr>
            <a:r>
              <a:rPr lang="en-US" dirty="0" smtClean="0"/>
              <a:t>gfs.2012082800.pgrb2f60</a:t>
            </a:r>
          </a:p>
          <a:p>
            <a:pPr marL="0" indent="0">
              <a:buNone/>
            </a:pPr>
            <a:r>
              <a:rPr lang="en-US" dirty="0" smtClean="0"/>
              <a:t>gfs.2012082800.pgrb2f63</a:t>
            </a:r>
          </a:p>
          <a:p>
            <a:pPr marL="0" indent="0">
              <a:buNone/>
            </a:pPr>
            <a:r>
              <a:rPr lang="en-US" dirty="0" smtClean="0"/>
              <a:t>gfs.2012082800.pgrb2f66</a:t>
            </a:r>
          </a:p>
          <a:p>
            <a:pPr marL="0" indent="0">
              <a:buNone/>
            </a:pPr>
            <a:r>
              <a:rPr lang="en-US" dirty="0" smtClean="0"/>
              <a:t>gfs.2012082800.pgrb2f69</a:t>
            </a:r>
          </a:p>
          <a:p>
            <a:pPr marL="0" indent="0">
              <a:buNone/>
            </a:pPr>
            <a:r>
              <a:rPr lang="en-US" dirty="0" smtClean="0"/>
              <a:t>gfs.2012082800.pgrb2f72</a:t>
            </a:r>
          </a:p>
          <a:p>
            <a:pPr marL="0" indent="0">
              <a:buNone/>
            </a:pPr>
            <a:r>
              <a:rPr lang="en-US" dirty="0" smtClean="0"/>
              <a:t>gfs.2012082800.prepbufr.nr</a:t>
            </a:r>
          </a:p>
          <a:p>
            <a:pPr marL="0" indent="0">
              <a:buNone/>
            </a:pPr>
            <a:r>
              <a:rPr lang="en-US" dirty="0" smtClean="0"/>
              <a:t>gfs.2012082800.syndata.tcvitals.tm00</a:t>
            </a:r>
            <a:endParaRPr lang="en-US" dirty="0"/>
          </a:p>
        </p:txBody>
      </p:sp>
    </p:spTree>
    <p:extLst>
      <p:ext uri="{BB962C8B-B14F-4D97-AF65-F5344CB8AC3E}">
        <p14:creationId xmlns:p14="http://schemas.microsoft.com/office/powerpoint/2010/main" val="2221994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
        <p:nvSpPr>
          <p:cNvPr id="2" name="TextBox 1"/>
          <p:cNvSpPr txBox="1"/>
          <p:nvPr/>
        </p:nvSpPr>
        <p:spPr>
          <a:xfrm>
            <a:off x="1723568" y="6237312"/>
            <a:ext cx="5440720" cy="369332"/>
          </a:xfrm>
          <a:prstGeom prst="rect">
            <a:avLst/>
          </a:prstGeom>
          <a:noFill/>
        </p:spPr>
        <p:txBody>
          <a:bodyPr wrap="none" rtlCol="0">
            <a:spAutoFit/>
          </a:bodyPr>
          <a:lstStyle/>
          <a:p>
            <a:r>
              <a:rPr lang="en-US" dirty="0" smtClean="0"/>
              <a:t>Experiments with tropical storm/hurricane ISAAC (2012)</a:t>
            </a:r>
            <a:endParaRPr lang="en-US" dirty="0"/>
          </a:p>
        </p:txBody>
      </p:sp>
    </p:spTree>
    <p:extLst>
      <p:ext uri="{BB962C8B-B14F-4D97-AF65-F5344CB8AC3E}">
        <p14:creationId xmlns:p14="http://schemas.microsoft.com/office/powerpoint/2010/main" val="3473564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
        <p:nvSpPr>
          <p:cNvPr id="4" name="TextBox 3"/>
          <p:cNvSpPr txBox="1"/>
          <p:nvPr/>
        </p:nvSpPr>
        <p:spPr>
          <a:xfrm>
            <a:off x="1723568" y="6237312"/>
            <a:ext cx="5440720" cy="369332"/>
          </a:xfrm>
          <a:prstGeom prst="rect">
            <a:avLst/>
          </a:prstGeom>
          <a:noFill/>
        </p:spPr>
        <p:txBody>
          <a:bodyPr wrap="none" rtlCol="0">
            <a:spAutoFit/>
          </a:bodyPr>
          <a:lstStyle/>
          <a:p>
            <a:r>
              <a:rPr lang="en-US" dirty="0" smtClean="0"/>
              <a:t>Experiments with tropical storm/hurricane ISAAC (2012)</a:t>
            </a:r>
            <a:endParaRPr lang="en-US" dirty="0"/>
          </a:p>
        </p:txBody>
      </p:sp>
    </p:spTree>
    <p:extLst>
      <p:ext uri="{BB962C8B-B14F-4D97-AF65-F5344CB8AC3E}">
        <p14:creationId xmlns:p14="http://schemas.microsoft.com/office/powerpoint/2010/main" val="614828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
        <p:nvSpPr>
          <p:cNvPr id="3" name="TextBox 2"/>
          <p:cNvSpPr txBox="1"/>
          <p:nvPr/>
        </p:nvSpPr>
        <p:spPr>
          <a:xfrm>
            <a:off x="1723568" y="6237312"/>
            <a:ext cx="5440720" cy="369332"/>
          </a:xfrm>
          <a:prstGeom prst="rect">
            <a:avLst/>
          </a:prstGeom>
          <a:noFill/>
        </p:spPr>
        <p:txBody>
          <a:bodyPr wrap="none" rtlCol="0">
            <a:spAutoFit/>
          </a:bodyPr>
          <a:lstStyle/>
          <a:p>
            <a:r>
              <a:rPr lang="en-US" dirty="0" smtClean="0"/>
              <a:t>Experiments with tropical storm/hurricane ISAAC (2012)</a:t>
            </a:r>
            <a:endParaRPr lang="en-US" dirty="0"/>
          </a:p>
        </p:txBody>
      </p:sp>
    </p:spTree>
    <p:extLst>
      <p:ext uri="{BB962C8B-B14F-4D97-AF65-F5344CB8AC3E}">
        <p14:creationId xmlns:p14="http://schemas.microsoft.com/office/powerpoint/2010/main" val="631351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575416" y="2294559"/>
            <a:ext cx="8501574" cy="336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1279" y="2315955"/>
            <a:ext cx="0" cy="307590"/>
          </a:xfrm>
          <a:prstGeom prst="straightConnector1">
            <a:avLst/>
          </a:prstGeom>
          <a:ln w="28575">
            <a:solidFill>
              <a:srgbClr val="DC2AC7"/>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3990" y="1608317"/>
            <a:ext cx="1057610" cy="400110"/>
          </a:xfrm>
          <a:prstGeom prst="rect">
            <a:avLst/>
          </a:prstGeom>
          <a:noFill/>
        </p:spPr>
        <p:txBody>
          <a:bodyPr wrap="square" rtlCol="0">
            <a:spAutoFit/>
          </a:bodyPr>
          <a:lstStyle/>
          <a:p>
            <a:r>
              <a:rPr lang="en-US" sz="2000" dirty="0" smtClean="0">
                <a:solidFill>
                  <a:prstClr val="black"/>
                </a:solidFill>
              </a:rPr>
              <a:t>Spin up</a:t>
            </a:r>
            <a:endParaRPr lang="en-US" sz="2000" dirty="0">
              <a:solidFill>
                <a:prstClr val="black"/>
              </a:solidFill>
            </a:endParaRPr>
          </a:p>
        </p:txBody>
      </p:sp>
      <p:sp>
        <p:nvSpPr>
          <p:cNvPr id="16" name="Right Brace 15"/>
          <p:cNvSpPr/>
          <p:nvPr/>
        </p:nvSpPr>
        <p:spPr>
          <a:xfrm rot="5400000" flipH="1">
            <a:off x="1997134" y="1700633"/>
            <a:ext cx="190500" cy="964806"/>
          </a:xfrm>
          <a:prstGeom prst="rightBrace">
            <a:avLst>
              <a:gd name="adj1" fmla="val 45256"/>
              <a:gd name="adj2" fmla="val 50959"/>
            </a:avLst>
          </a:prstGeom>
          <a:ln w="28575">
            <a:solidFill>
              <a:srgbClr val="DC2A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 name="Right Brace 6"/>
          <p:cNvSpPr/>
          <p:nvPr/>
        </p:nvSpPr>
        <p:spPr>
          <a:xfrm rot="5400000" flipH="1">
            <a:off x="5019709" y="1702758"/>
            <a:ext cx="243692" cy="907366"/>
          </a:xfrm>
          <a:prstGeom prst="rightBrace">
            <a:avLst>
              <a:gd name="adj1" fmla="val 45256"/>
              <a:gd name="adj2" fmla="val 50959"/>
            </a:avLst>
          </a:prstGeom>
          <a:ln w="28575">
            <a:solidFill>
              <a:srgbClr val="DC2A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Right Brace 7"/>
          <p:cNvSpPr/>
          <p:nvPr/>
        </p:nvSpPr>
        <p:spPr>
          <a:xfrm rot="5400000" flipH="1">
            <a:off x="3485827" y="1692872"/>
            <a:ext cx="206023" cy="964806"/>
          </a:xfrm>
          <a:prstGeom prst="rightBrace">
            <a:avLst>
              <a:gd name="adj1" fmla="val 45256"/>
              <a:gd name="adj2" fmla="val 50959"/>
            </a:avLst>
          </a:prstGeom>
          <a:ln w="28575">
            <a:solidFill>
              <a:srgbClr val="DC2A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 name="Right Brace 8"/>
          <p:cNvSpPr/>
          <p:nvPr/>
        </p:nvSpPr>
        <p:spPr>
          <a:xfrm rot="5400000" flipH="1">
            <a:off x="6765995" y="339179"/>
            <a:ext cx="320793" cy="3623602"/>
          </a:xfrm>
          <a:prstGeom prst="rightBrace">
            <a:avLst>
              <a:gd name="adj1" fmla="val 45256"/>
              <a:gd name="adj2" fmla="val 50571"/>
            </a:avLst>
          </a:prstGeom>
          <a:ln w="28575">
            <a:solidFill>
              <a:srgbClr val="DC2A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1" name="TextBox 10"/>
          <p:cNvSpPr txBox="1"/>
          <p:nvPr/>
        </p:nvSpPr>
        <p:spPr>
          <a:xfrm>
            <a:off x="4884235" y="2654952"/>
            <a:ext cx="1219200" cy="400110"/>
          </a:xfrm>
          <a:prstGeom prst="rect">
            <a:avLst/>
          </a:prstGeom>
          <a:noFill/>
        </p:spPr>
        <p:txBody>
          <a:bodyPr wrap="square" rtlCol="0">
            <a:spAutoFit/>
          </a:bodyPr>
          <a:lstStyle/>
          <a:p>
            <a:r>
              <a:rPr lang="en-US" sz="2000" b="1" dirty="0" smtClean="0">
                <a:solidFill>
                  <a:srgbClr val="FF0000"/>
                </a:solidFill>
              </a:rPr>
              <a:t>T-0</a:t>
            </a:r>
            <a:endParaRPr lang="en-US" sz="2000" b="1" dirty="0">
              <a:solidFill>
                <a:srgbClr val="FF0000"/>
              </a:solidFill>
            </a:endParaRPr>
          </a:p>
        </p:txBody>
      </p:sp>
      <p:sp>
        <p:nvSpPr>
          <p:cNvPr id="15" name="TextBox 14"/>
          <p:cNvSpPr txBox="1"/>
          <p:nvPr/>
        </p:nvSpPr>
        <p:spPr>
          <a:xfrm>
            <a:off x="3403611" y="2654952"/>
            <a:ext cx="1219200" cy="400110"/>
          </a:xfrm>
          <a:prstGeom prst="rect">
            <a:avLst/>
          </a:prstGeom>
          <a:noFill/>
        </p:spPr>
        <p:txBody>
          <a:bodyPr wrap="square" rtlCol="0">
            <a:spAutoFit/>
          </a:bodyPr>
          <a:lstStyle/>
          <a:p>
            <a:r>
              <a:rPr lang="en-US" sz="2000" b="1" dirty="0" smtClean="0">
                <a:solidFill>
                  <a:srgbClr val="FF0000"/>
                </a:solidFill>
              </a:rPr>
              <a:t>T-6</a:t>
            </a:r>
            <a:endParaRPr lang="en-US" sz="2000" b="1" dirty="0">
              <a:solidFill>
                <a:srgbClr val="FF0000"/>
              </a:solidFill>
            </a:endParaRPr>
          </a:p>
        </p:txBody>
      </p:sp>
      <p:sp>
        <p:nvSpPr>
          <p:cNvPr id="17" name="TextBox 16"/>
          <p:cNvSpPr txBox="1"/>
          <p:nvPr/>
        </p:nvSpPr>
        <p:spPr>
          <a:xfrm>
            <a:off x="1829199" y="2645605"/>
            <a:ext cx="1219200" cy="400110"/>
          </a:xfrm>
          <a:prstGeom prst="rect">
            <a:avLst/>
          </a:prstGeom>
          <a:noFill/>
        </p:spPr>
        <p:txBody>
          <a:bodyPr wrap="square" rtlCol="0">
            <a:spAutoFit/>
          </a:bodyPr>
          <a:lstStyle/>
          <a:p>
            <a:r>
              <a:rPr lang="en-US" sz="2000" b="1" dirty="0" smtClean="0">
                <a:solidFill>
                  <a:srgbClr val="FF0000"/>
                </a:solidFill>
              </a:rPr>
              <a:t>T-12</a:t>
            </a:r>
            <a:endParaRPr lang="en-US" sz="2000" b="1" dirty="0">
              <a:solidFill>
                <a:srgbClr val="FF0000"/>
              </a:solidFill>
            </a:endParaRPr>
          </a:p>
        </p:txBody>
      </p:sp>
      <p:sp>
        <p:nvSpPr>
          <p:cNvPr id="18" name="TextBox 17"/>
          <p:cNvSpPr txBox="1"/>
          <p:nvPr/>
        </p:nvSpPr>
        <p:spPr>
          <a:xfrm>
            <a:off x="313990" y="2645605"/>
            <a:ext cx="1219200" cy="400110"/>
          </a:xfrm>
          <a:prstGeom prst="rect">
            <a:avLst/>
          </a:prstGeom>
          <a:noFill/>
        </p:spPr>
        <p:txBody>
          <a:bodyPr wrap="square" rtlCol="0">
            <a:spAutoFit/>
          </a:bodyPr>
          <a:lstStyle/>
          <a:p>
            <a:r>
              <a:rPr lang="en-US" sz="2000" b="1" dirty="0" smtClean="0">
                <a:solidFill>
                  <a:srgbClr val="FF0000"/>
                </a:solidFill>
              </a:rPr>
              <a:t>T-18</a:t>
            </a:r>
            <a:endParaRPr lang="en-US" sz="2000" b="1" dirty="0">
              <a:solidFill>
                <a:srgbClr val="FF0000"/>
              </a:solidFill>
            </a:endParaRPr>
          </a:p>
        </p:txBody>
      </p:sp>
      <p:sp>
        <p:nvSpPr>
          <p:cNvPr id="19" name="TextBox 18"/>
          <p:cNvSpPr txBox="1"/>
          <p:nvPr/>
        </p:nvSpPr>
        <p:spPr>
          <a:xfrm>
            <a:off x="1761790" y="1608317"/>
            <a:ext cx="744417" cy="400110"/>
          </a:xfrm>
          <a:prstGeom prst="rect">
            <a:avLst/>
          </a:prstGeom>
          <a:noFill/>
        </p:spPr>
        <p:txBody>
          <a:bodyPr wrap="square" rtlCol="0">
            <a:spAutoFit/>
          </a:bodyPr>
          <a:lstStyle/>
          <a:p>
            <a:r>
              <a:rPr lang="en-US" sz="2000" dirty="0" smtClean="0">
                <a:solidFill>
                  <a:prstClr val="black"/>
                </a:solidFill>
              </a:rPr>
              <a:t>Cyc1</a:t>
            </a:r>
            <a:endParaRPr lang="en-US" sz="2000" dirty="0">
              <a:solidFill>
                <a:prstClr val="black"/>
              </a:solidFill>
            </a:endParaRPr>
          </a:p>
        </p:txBody>
      </p:sp>
      <p:sp>
        <p:nvSpPr>
          <p:cNvPr id="22" name="TextBox 21"/>
          <p:cNvSpPr txBox="1"/>
          <p:nvPr/>
        </p:nvSpPr>
        <p:spPr>
          <a:xfrm>
            <a:off x="3244175" y="1631610"/>
            <a:ext cx="744417" cy="400110"/>
          </a:xfrm>
          <a:prstGeom prst="rect">
            <a:avLst/>
          </a:prstGeom>
          <a:noFill/>
        </p:spPr>
        <p:txBody>
          <a:bodyPr wrap="square" rtlCol="0">
            <a:spAutoFit/>
          </a:bodyPr>
          <a:lstStyle/>
          <a:p>
            <a:r>
              <a:rPr lang="en-US" sz="2000" dirty="0" smtClean="0">
                <a:solidFill>
                  <a:prstClr val="black"/>
                </a:solidFill>
              </a:rPr>
              <a:t>Cyc2</a:t>
            </a:r>
            <a:endParaRPr lang="en-US" sz="2000" dirty="0">
              <a:solidFill>
                <a:prstClr val="black"/>
              </a:solidFill>
            </a:endParaRPr>
          </a:p>
        </p:txBody>
      </p:sp>
      <p:cxnSp>
        <p:nvCxnSpPr>
          <p:cNvPr id="26" name="Straight Arrow Connector 25"/>
          <p:cNvCxnSpPr/>
          <p:nvPr/>
        </p:nvCxnSpPr>
        <p:spPr>
          <a:xfrm>
            <a:off x="2092384" y="2328196"/>
            <a:ext cx="0" cy="307590"/>
          </a:xfrm>
          <a:prstGeom prst="straightConnector1">
            <a:avLst/>
          </a:prstGeom>
          <a:ln w="28575">
            <a:solidFill>
              <a:srgbClr val="DC2AC7"/>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616384" y="2328196"/>
            <a:ext cx="0" cy="307590"/>
          </a:xfrm>
          <a:prstGeom prst="straightConnector1">
            <a:avLst/>
          </a:prstGeom>
          <a:ln w="28575">
            <a:solidFill>
              <a:srgbClr val="DC2AC7"/>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114590" y="2328196"/>
            <a:ext cx="0" cy="307590"/>
          </a:xfrm>
          <a:prstGeom prst="straightConnector1">
            <a:avLst/>
          </a:prstGeom>
          <a:ln w="28575">
            <a:solidFill>
              <a:srgbClr val="DC2AC7"/>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769347" y="1608317"/>
            <a:ext cx="744417" cy="400110"/>
          </a:xfrm>
          <a:prstGeom prst="rect">
            <a:avLst/>
          </a:prstGeom>
          <a:noFill/>
        </p:spPr>
        <p:txBody>
          <a:bodyPr wrap="square" rtlCol="0">
            <a:spAutoFit/>
          </a:bodyPr>
          <a:lstStyle/>
          <a:p>
            <a:r>
              <a:rPr lang="en-US" sz="2000" dirty="0" smtClean="0">
                <a:solidFill>
                  <a:prstClr val="black"/>
                </a:solidFill>
              </a:rPr>
              <a:t>Cyc3</a:t>
            </a:r>
            <a:endParaRPr lang="en-US" sz="2000" dirty="0">
              <a:solidFill>
                <a:prstClr val="black"/>
              </a:solidFill>
            </a:endParaRPr>
          </a:p>
        </p:txBody>
      </p:sp>
      <p:sp>
        <p:nvSpPr>
          <p:cNvPr id="30" name="TextBox 29"/>
          <p:cNvSpPr txBox="1"/>
          <p:nvPr/>
        </p:nvSpPr>
        <p:spPr>
          <a:xfrm>
            <a:off x="6409990" y="1608317"/>
            <a:ext cx="1371600" cy="400110"/>
          </a:xfrm>
          <a:prstGeom prst="rect">
            <a:avLst/>
          </a:prstGeom>
          <a:noFill/>
        </p:spPr>
        <p:txBody>
          <a:bodyPr wrap="square" rtlCol="0">
            <a:spAutoFit/>
          </a:bodyPr>
          <a:lstStyle/>
          <a:p>
            <a:r>
              <a:rPr lang="en-US" sz="2000" dirty="0" smtClean="0">
                <a:solidFill>
                  <a:prstClr val="black"/>
                </a:solidFill>
              </a:rPr>
              <a:t>Forecasting</a:t>
            </a:r>
            <a:endParaRPr lang="en-US" sz="2000" dirty="0">
              <a:solidFill>
                <a:prstClr val="black"/>
              </a:solidFill>
            </a:endParaRPr>
          </a:p>
        </p:txBody>
      </p:sp>
      <p:cxnSp>
        <p:nvCxnSpPr>
          <p:cNvPr id="31" name="Straight Arrow Connector 30"/>
          <p:cNvCxnSpPr/>
          <p:nvPr/>
        </p:nvCxnSpPr>
        <p:spPr>
          <a:xfrm>
            <a:off x="8738193" y="2315955"/>
            <a:ext cx="0" cy="307590"/>
          </a:xfrm>
          <a:prstGeom prst="straightConnector1">
            <a:avLst/>
          </a:prstGeom>
          <a:ln w="28575">
            <a:solidFill>
              <a:srgbClr val="DC2AC7"/>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305800" y="2609814"/>
            <a:ext cx="1219200" cy="400110"/>
          </a:xfrm>
          <a:prstGeom prst="rect">
            <a:avLst/>
          </a:prstGeom>
          <a:noFill/>
        </p:spPr>
        <p:txBody>
          <a:bodyPr wrap="square" rtlCol="0">
            <a:spAutoFit/>
          </a:bodyPr>
          <a:lstStyle/>
          <a:p>
            <a:r>
              <a:rPr lang="en-US" sz="2000" b="1" dirty="0" smtClean="0">
                <a:solidFill>
                  <a:srgbClr val="FF0000"/>
                </a:solidFill>
              </a:rPr>
              <a:t>T+48</a:t>
            </a:r>
            <a:endParaRPr lang="en-US" sz="2000" b="1" dirty="0">
              <a:solidFill>
                <a:srgbClr val="FF0000"/>
              </a:solidFill>
            </a:endParaRPr>
          </a:p>
        </p:txBody>
      </p:sp>
      <p:sp>
        <p:nvSpPr>
          <p:cNvPr id="33" name="TextBox 32"/>
          <p:cNvSpPr txBox="1"/>
          <p:nvPr/>
        </p:nvSpPr>
        <p:spPr>
          <a:xfrm>
            <a:off x="395536" y="692696"/>
            <a:ext cx="6345112" cy="830997"/>
          </a:xfrm>
          <a:prstGeom prst="rect">
            <a:avLst/>
          </a:prstGeom>
          <a:noFill/>
        </p:spPr>
        <p:txBody>
          <a:bodyPr wrap="square" rtlCol="0">
            <a:spAutoFit/>
          </a:bodyPr>
          <a:lstStyle/>
          <a:p>
            <a:r>
              <a:rPr lang="en-US" sz="2400" b="1" dirty="0" smtClean="0">
                <a:solidFill>
                  <a:srgbClr val="1F497D">
                    <a:lumMod val="60000"/>
                    <a:lumOff val="40000"/>
                  </a:srgbClr>
                </a:solidFill>
              </a:rPr>
              <a:t>Assimilation window: -1.5hr to +1.5hr</a:t>
            </a:r>
          </a:p>
          <a:p>
            <a:r>
              <a:rPr lang="en-US" sz="2400" b="1" dirty="0" smtClean="0">
                <a:solidFill>
                  <a:srgbClr val="1F497D">
                    <a:lumMod val="60000"/>
                    <a:lumOff val="40000"/>
                  </a:srgbClr>
                </a:solidFill>
              </a:rPr>
              <a:t>Assimilation period: every 6 hours</a:t>
            </a:r>
            <a:endParaRPr lang="en-US" sz="2400" b="1" dirty="0">
              <a:solidFill>
                <a:srgbClr val="1F497D">
                  <a:lumMod val="60000"/>
                  <a:lumOff val="40000"/>
                </a:srgbClr>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1087384593"/>
              </p:ext>
            </p:extLst>
          </p:nvPr>
        </p:nvGraphicFramePr>
        <p:xfrm>
          <a:off x="815" y="3029222"/>
          <a:ext cx="8990785" cy="3635424"/>
        </p:xfrm>
        <a:graphic>
          <a:graphicData uri="http://schemas.openxmlformats.org/drawingml/2006/table">
            <a:tbl>
              <a:tblPr firstRow="1" bandRow="1">
                <a:tableStyleId>{22838BEF-8BB2-4498-84A7-C5851F593DF1}</a:tableStyleId>
              </a:tblPr>
              <a:tblGrid>
                <a:gridCol w="307998"/>
                <a:gridCol w="1367587"/>
                <a:gridCol w="1219200"/>
                <a:gridCol w="1295400"/>
                <a:gridCol w="1571709"/>
                <a:gridCol w="1933491"/>
                <a:gridCol w="1295400"/>
              </a:tblGrid>
              <a:tr h="454428">
                <a:tc>
                  <a:txBody>
                    <a:bodyPr/>
                    <a:lstStyle/>
                    <a:p>
                      <a:pPr algn="ctr"/>
                      <a:r>
                        <a:rPr lang="en-US" b="1" dirty="0" smtClean="0">
                          <a:solidFill>
                            <a:srgbClr val="C00000"/>
                          </a:solidFill>
                        </a:rPr>
                        <a:t>1</a:t>
                      </a:r>
                      <a:endParaRPr lang="en-US" b="1" dirty="0">
                        <a:solidFill>
                          <a:srgbClr val="C00000"/>
                        </a:solidFill>
                      </a:endParaRPr>
                    </a:p>
                  </a:txBody>
                  <a:tcPr/>
                </a:tc>
                <a:tc>
                  <a:txBody>
                    <a:bodyPr/>
                    <a:lstStyle/>
                    <a:p>
                      <a:pPr algn="ctr"/>
                      <a:r>
                        <a:rPr lang="en-US" b="1" dirty="0" smtClean="0"/>
                        <a:t>8-23-12UTC</a:t>
                      </a:r>
                      <a:endParaRPr lang="en-US" b="1" dirty="0"/>
                    </a:p>
                  </a:txBody>
                  <a:tcPr/>
                </a:tc>
                <a:tc>
                  <a:txBody>
                    <a:bodyPr/>
                    <a:lstStyle/>
                    <a:p>
                      <a:pPr algn="ctr"/>
                      <a:r>
                        <a:rPr lang="en-US" b="1" dirty="0" smtClean="0">
                          <a:solidFill>
                            <a:schemeClr val="accent6">
                              <a:lumMod val="75000"/>
                            </a:schemeClr>
                          </a:solidFill>
                        </a:rPr>
                        <a:t>8-23-18</a:t>
                      </a:r>
                      <a:endParaRPr lang="en-US" b="1" dirty="0">
                        <a:solidFill>
                          <a:schemeClr val="accent6">
                            <a:lumMod val="75000"/>
                          </a:schemeClr>
                        </a:solidFill>
                      </a:endParaRPr>
                    </a:p>
                  </a:txBody>
                  <a:tcPr/>
                </a:tc>
                <a:tc>
                  <a:txBody>
                    <a:bodyPr/>
                    <a:lstStyle/>
                    <a:p>
                      <a:pPr algn="ctr"/>
                      <a:r>
                        <a:rPr lang="en-US" b="1" dirty="0" smtClean="0"/>
                        <a:t>8-24-00</a:t>
                      </a:r>
                      <a:endParaRPr lang="en-US" b="1" dirty="0"/>
                    </a:p>
                  </a:txBody>
                  <a:tcPr/>
                </a:tc>
                <a:tc>
                  <a:txBody>
                    <a:bodyPr/>
                    <a:lstStyle/>
                    <a:p>
                      <a:pPr algn="ctr"/>
                      <a:r>
                        <a:rPr lang="en-US" sz="1800" b="1" kern="1200" dirty="0" smtClean="0">
                          <a:solidFill>
                            <a:schemeClr val="accent6">
                              <a:lumMod val="75000"/>
                            </a:schemeClr>
                          </a:solidFill>
                          <a:latin typeface="+mn-lt"/>
                          <a:ea typeface="+mn-ea"/>
                          <a:cs typeface="+mn-cs"/>
                        </a:rPr>
                        <a:t>8-24-06</a:t>
                      </a:r>
                      <a:endParaRPr lang="en-US" sz="1800" b="1" kern="1200" dirty="0">
                        <a:solidFill>
                          <a:schemeClr val="accent6">
                            <a:lumMod val="75000"/>
                          </a:schemeClr>
                        </a:solidFill>
                        <a:latin typeface="+mn-lt"/>
                        <a:ea typeface="+mn-ea"/>
                        <a:cs typeface="+mn-cs"/>
                      </a:endParaRPr>
                    </a:p>
                  </a:txBody>
                  <a:tcPr/>
                </a:tc>
                <a:tc>
                  <a:txBody>
                    <a:bodyPr/>
                    <a:lstStyle/>
                    <a:p>
                      <a:pPr algn="ctr"/>
                      <a:endParaRPr lang="en-US" b="1" dirty="0"/>
                    </a:p>
                  </a:txBody>
                  <a:tcPr/>
                </a:tc>
                <a:tc>
                  <a:txBody>
                    <a:bodyPr/>
                    <a:lstStyle/>
                    <a:p>
                      <a:pPr marL="0" algn="ctr" defTabSz="914400" rtl="0" eaLnBrk="1" latinLnBrk="0" hangingPunct="1"/>
                      <a:r>
                        <a:rPr lang="en-US" sz="1800" b="1" kern="1200" dirty="0" smtClean="0">
                          <a:solidFill>
                            <a:schemeClr val="tx1"/>
                          </a:solidFill>
                          <a:latin typeface="+mn-lt"/>
                          <a:ea typeface="+mn-ea"/>
                          <a:cs typeface="+mn-cs"/>
                        </a:rPr>
                        <a:t>8-26-06</a:t>
                      </a:r>
                      <a:endParaRPr lang="en-US" sz="1800" b="1" kern="1200" dirty="0">
                        <a:solidFill>
                          <a:schemeClr val="tx1"/>
                        </a:solidFill>
                        <a:latin typeface="+mn-lt"/>
                        <a:ea typeface="+mn-ea"/>
                        <a:cs typeface="+mn-cs"/>
                      </a:endParaRPr>
                    </a:p>
                  </a:txBody>
                  <a:tcPr/>
                </a:tc>
              </a:tr>
              <a:tr h="454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C00000"/>
                          </a:solidFill>
                          <a:latin typeface="+mn-lt"/>
                          <a:ea typeface="+mn-ea"/>
                          <a:cs typeface="+mn-cs"/>
                        </a:rPr>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8-23-18UTC</a:t>
                      </a:r>
                    </a:p>
                  </a:txBody>
                  <a:tcPr/>
                </a:tc>
                <a:tc>
                  <a:txBody>
                    <a:bodyPr/>
                    <a:lstStyle/>
                    <a:p>
                      <a:pPr algn="ctr"/>
                      <a:r>
                        <a:rPr lang="en-US" b="1" dirty="0" smtClean="0"/>
                        <a:t>8-24-00</a:t>
                      </a:r>
                      <a:endParaRPr lang="en-US" b="1" dirty="0"/>
                    </a:p>
                  </a:txBody>
                  <a:tcPr/>
                </a:tc>
                <a:tc>
                  <a:txBody>
                    <a:bodyPr/>
                    <a:lstStyle/>
                    <a:p>
                      <a:pPr marL="0" algn="ctr" defTabSz="914400" rtl="0" eaLnBrk="1" latinLnBrk="0" hangingPunct="1"/>
                      <a:r>
                        <a:rPr lang="en-US" sz="1800" b="1" kern="1200" dirty="0" smtClean="0">
                          <a:solidFill>
                            <a:schemeClr val="accent6">
                              <a:lumMod val="75000"/>
                            </a:schemeClr>
                          </a:solidFill>
                          <a:latin typeface="+mn-lt"/>
                          <a:ea typeface="+mn-ea"/>
                          <a:cs typeface="+mn-cs"/>
                        </a:rPr>
                        <a:t>8-24-06</a:t>
                      </a:r>
                      <a:endParaRPr lang="en-US" sz="1800" b="1" kern="1200" dirty="0">
                        <a:solidFill>
                          <a:schemeClr val="accent6">
                            <a:lumMod val="75000"/>
                          </a:schemeClr>
                        </a:solidFill>
                        <a:latin typeface="+mn-lt"/>
                        <a:ea typeface="+mn-ea"/>
                        <a:cs typeface="+mn-cs"/>
                      </a:endParaRPr>
                    </a:p>
                  </a:txBody>
                  <a:tcPr/>
                </a:tc>
                <a:tc>
                  <a:txBody>
                    <a:bodyPr/>
                    <a:lstStyle/>
                    <a:p>
                      <a:pPr algn="ctr"/>
                      <a:r>
                        <a:rPr lang="en-US" b="1" dirty="0" smtClean="0"/>
                        <a:t>8-24-12</a:t>
                      </a:r>
                      <a:endParaRPr lang="en-US" b="1" dirty="0"/>
                    </a:p>
                  </a:txBody>
                  <a:tcPr/>
                </a:tc>
                <a:tc>
                  <a:txBody>
                    <a:bodyPr/>
                    <a:lstStyle/>
                    <a:p>
                      <a:pPr marL="0" algn="ctr" defTabSz="914400" rtl="0" eaLnBrk="1" latinLnBrk="0" hangingPunct="1"/>
                      <a:endParaRPr lang="en-US" sz="1800" b="1" kern="1200">
                        <a:solidFill>
                          <a:schemeClr val="tx1"/>
                        </a:solidFill>
                        <a:latin typeface="+mn-lt"/>
                        <a:ea typeface="+mn-ea"/>
                        <a:cs typeface="+mn-cs"/>
                      </a:endParaRPr>
                    </a:p>
                  </a:txBody>
                  <a:tcPr/>
                </a:tc>
                <a:tc>
                  <a:txBody>
                    <a:bodyPr/>
                    <a:lstStyle/>
                    <a:p>
                      <a:pPr marL="0" algn="ctr" defTabSz="914400" rtl="0" eaLnBrk="1" latinLnBrk="0" hangingPunct="1"/>
                      <a:r>
                        <a:rPr lang="en-US" sz="1800" b="1" kern="1200" dirty="0" smtClean="0">
                          <a:solidFill>
                            <a:schemeClr val="tx1"/>
                          </a:solidFill>
                          <a:latin typeface="+mn-lt"/>
                          <a:ea typeface="+mn-ea"/>
                          <a:cs typeface="+mn-cs"/>
                        </a:rPr>
                        <a:t>8-26-12</a:t>
                      </a:r>
                      <a:endParaRPr lang="en-US" sz="1800" b="1" kern="1200" dirty="0">
                        <a:solidFill>
                          <a:schemeClr val="tx1"/>
                        </a:solidFill>
                        <a:latin typeface="+mn-lt"/>
                        <a:ea typeface="+mn-ea"/>
                        <a:cs typeface="+mn-cs"/>
                      </a:endParaRPr>
                    </a:p>
                  </a:txBody>
                  <a:tcPr/>
                </a:tc>
              </a:tr>
              <a:tr h="454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C00000"/>
                          </a:solidFill>
                          <a:latin typeface="+mn-lt"/>
                          <a:ea typeface="+mn-ea"/>
                          <a:cs typeface="+mn-cs"/>
                        </a:rPr>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8-24-00UTC</a:t>
                      </a:r>
                    </a:p>
                  </a:txBody>
                  <a:tcPr/>
                </a:tc>
                <a:tc>
                  <a:txBody>
                    <a:bodyPr/>
                    <a:lstStyle/>
                    <a:p>
                      <a:pPr marL="0" algn="ctr" defTabSz="914400" rtl="0" eaLnBrk="1" latinLnBrk="0" hangingPunct="1"/>
                      <a:r>
                        <a:rPr lang="en-US" sz="1800" b="1" kern="1200" dirty="0" smtClean="0">
                          <a:solidFill>
                            <a:schemeClr val="accent6">
                              <a:lumMod val="75000"/>
                            </a:schemeClr>
                          </a:solidFill>
                          <a:latin typeface="+mn-lt"/>
                          <a:ea typeface="+mn-ea"/>
                          <a:cs typeface="+mn-cs"/>
                        </a:rPr>
                        <a:t>8-24-06</a:t>
                      </a:r>
                      <a:endParaRPr lang="en-US" sz="1800" b="1" kern="1200" dirty="0">
                        <a:solidFill>
                          <a:schemeClr val="accent6">
                            <a:lumMod val="75000"/>
                          </a:schemeClr>
                        </a:solidFill>
                        <a:latin typeface="+mn-lt"/>
                        <a:ea typeface="+mn-ea"/>
                        <a:cs typeface="+mn-cs"/>
                      </a:endParaRPr>
                    </a:p>
                  </a:txBody>
                  <a:tcPr/>
                </a:tc>
                <a:tc>
                  <a:txBody>
                    <a:bodyPr/>
                    <a:lstStyle/>
                    <a:p>
                      <a:pPr algn="ctr"/>
                      <a:r>
                        <a:rPr lang="en-US" b="1" dirty="0" smtClean="0"/>
                        <a:t>8-24-12</a:t>
                      </a:r>
                      <a:endParaRPr lang="en-US" b="1" dirty="0"/>
                    </a:p>
                  </a:txBody>
                  <a:tcPr/>
                </a:tc>
                <a:tc>
                  <a:txBody>
                    <a:bodyPr/>
                    <a:lstStyle/>
                    <a:p>
                      <a:pPr marL="0" algn="ctr" defTabSz="914400" rtl="0" eaLnBrk="1" latinLnBrk="0" hangingPunct="1"/>
                      <a:r>
                        <a:rPr lang="en-US" sz="1800" b="1" kern="1200" dirty="0" smtClean="0">
                          <a:solidFill>
                            <a:schemeClr val="accent6">
                              <a:lumMod val="75000"/>
                            </a:schemeClr>
                          </a:solidFill>
                          <a:latin typeface="+mn-lt"/>
                          <a:ea typeface="+mn-ea"/>
                          <a:cs typeface="+mn-cs"/>
                        </a:rPr>
                        <a:t>8-24-18</a:t>
                      </a:r>
                      <a:endParaRPr lang="en-US" sz="1800" b="1" kern="1200" dirty="0">
                        <a:solidFill>
                          <a:schemeClr val="accent6">
                            <a:lumMod val="75000"/>
                          </a:schemeClr>
                        </a:solidFill>
                        <a:latin typeface="+mn-lt"/>
                        <a:ea typeface="+mn-ea"/>
                        <a:cs typeface="+mn-cs"/>
                      </a:endParaRPr>
                    </a:p>
                  </a:txBody>
                  <a:tcPr/>
                </a:tc>
                <a:tc>
                  <a:txBody>
                    <a:bodyPr/>
                    <a:lstStyle/>
                    <a:p>
                      <a:pPr algn="ctr"/>
                      <a:endParaRPr lang="en-US" b="1" dirty="0"/>
                    </a:p>
                  </a:txBody>
                  <a:tcPr/>
                </a:tc>
                <a:tc>
                  <a:txBody>
                    <a:bodyPr/>
                    <a:lstStyle/>
                    <a:p>
                      <a:pPr marL="0" algn="ctr" defTabSz="914400" rtl="0" eaLnBrk="1" latinLnBrk="0" hangingPunct="1"/>
                      <a:r>
                        <a:rPr lang="en-US" sz="1800" b="1" kern="1200" dirty="0" smtClean="0">
                          <a:solidFill>
                            <a:schemeClr val="tx1"/>
                          </a:solidFill>
                          <a:latin typeface="+mn-lt"/>
                          <a:ea typeface="+mn-ea"/>
                          <a:cs typeface="+mn-cs"/>
                        </a:rPr>
                        <a:t>8-26-18</a:t>
                      </a:r>
                      <a:endParaRPr lang="en-US" sz="1800" b="1" kern="1200" dirty="0">
                        <a:solidFill>
                          <a:schemeClr val="tx1"/>
                        </a:solidFill>
                        <a:latin typeface="+mn-lt"/>
                        <a:ea typeface="+mn-ea"/>
                        <a:cs typeface="+mn-cs"/>
                      </a:endParaRPr>
                    </a:p>
                  </a:txBody>
                  <a:tcPr/>
                </a:tc>
              </a:tr>
              <a:tr h="454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C00000"/>
                          </a:solidFill>
                          <a:latin typeface="+mn-lt"/>
                          <a:ea typeface="+mn-ea"/>
                          <a:cs typeface="+mn-cs"/>
                        </a:rPr>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8-24-06UTC</a:t>
                      </a:r>
                    </a:p>
                  </a:txBody>
                  <a:tcPr/>
                </a:tc>
                <a:tc>
                  <a:txBody>
                    <a:bodyPr/>
                    <a:lstStyle/>
                    <a:p>
                      <a:pPr algn="ctr"/>
                      <a:r>
                        <a:rPr lang="en-US" b="1" dirty="0" smtClean="0"/>
                        <a:t>8-24-12</a:t>
                      </a:r>
                      <a:endParaRPr lang="en-US" b="1" dirty="0"/>
                    </a:p>
                  </a:txBody>
                  <a:tcPr/>
                </a:tc>
                <a:tc>
                  <a:txBody>
                    <a:bodyPr/>
                    <a:lstStyle/>
                    <a:p>
                      <a:pPr marL="0" algn="ctr" defTabSz="914400" rtl="0" eaLnBrk="1" latinLnBrk="0" hangingPunct="1"/>
                      <a:r>
                        <a:rPr lang="en-US" sz="1800" b="1" kern="1200" dirty="0" smtClean="0">
                          <a:solidFill>
                            <a:schemeClr val="accent6">
                              <a:lumMod val="75000"/>
                            </a:schemeClr>
                          </a:solidFill>
                          <a:latin typeface="+mn-lt"/>
                          <a:ea typeface="+mn-ea"/>
                          <a:cs typeface="+mn-cs"/>
                        </a:rPr>
                        <a:t>8-24-18</a:t>
                      </a:r>
                      <a:endParaRPr lang="en-US" sz="1800" b="1" kern="1200" dirty="0">
                        <a:solidFill>
                          <a:schemeClr val="accent6">
                            <a:lumMod val="75000"/>
                          </a:schemeClr>
                        </a:solidFill>
                        <a:latin typeface="+mn-lt"/>
                        <a:ea typeface="+mn-ea"/>
                        <a:cs typeface="+mn-cs"/>
                      </a:endParaRPr>
                    </a:p>
                  </a:txBody>
                  <a:tcPr/>
                </a:tc>
                <a:tc>
                  <a:txBody>
                    <a:bodyPr/>
                    <a:lstStyle/>
                    <a:p>
                      <a:pPr algn="ctr"/>
                      <a:r>
                        <a:rPr lang="en-US" b="1" dirty="0" smtClean="0"/>
                        <a:t>8-25-00</a:t>
                      </a:r>
                      <a:endParaRPr lang="en-US" b="1" dirty="0"/>
                    </a:p>
                  </a:txBody>
                  <a:tcPr/>
                </a:tc>
                <a:tc>
                  <a:txBody>
                    <a:bodyPr/>
                    <a:lstStyle/>
                    <a:p>
                      <a:pPr algn="ctr"/>
                      <a:endParaRPr lang="en-US" b="1" dirty="0"/>
                    </a:p>
                  </a:txBody>
                  <a:tcPr/>
                </a:tc>
                <a:tc>
                  <a:txBody>
                    <a:bodyPr/>
                    <a:lstStyle/>
                    <a:p>
                      <a:pPr algn="ctr"/>
                      <a:r>
                        <a:rPr lang="en-US" b="1" dirty="0" smtClean="0">
                          <a:solidFill>
                            <a:schemeClr val="tx1"/>
                          </a:solidFill>
                        </a:rPr>
                        <a:t>8-27-00</a:t>
                      </a:r>
                      <a:endParaRPr lang="en-US" b="1" dirty="0">
                        <a:solidFill>
                          <a:schemeClr val="tx1"/>
                        </a:solidFill>
                      </a:endParaRPr>
                    </a:p>
                  </a:txBody>
                  <a:tcPr/>
                </a:tc>
              </a:tr>
              <a:tr h="454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C00000"/>
                          </a:solidFill>
                          <a:latin typeface="+mn-lt"/>
                          <a:ea typeface="+mn-ea"/>
                          <a:cs typeface="+mn-cs"/>
                        </a:rPr>
                        <a:t>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8-24-12UTC</a:t>
                      </a:r>
                    </a:p>
                  </a:txBody>
                  <a:tcPr/>
                </a:tc>
                <a:tc>
                  <a:txBody>
                    <a:bodyPr/>
                    <a:lstStyle/>
                    <a:p>
                      <a:pPr algn="ctr"/>
                      <a:r>
                        <a:rPr lang="en-US" sz="1800" b="1" kern="1200" dirty="0" smtClean="0">
                          <a:solidFill>
                            <a:schemeClr val="accent6">
                              <a:lumMod val="75000"/>
                            </a:schemeClr>
                          </a:solidFill>
                          <a:latin typeface="+mn-lt"/>
                          <a:ea typeface="+mn-ea"/>
                          <a:cs typeface="+mn-cs"/>
                        </a:rPr>
                        <a:t>8-24-18</a:t>
                      </a:r>
                      <a:endParaRPr lang="en-US" sz="1800" b="1" kern="1200" dirty="0">
                        <a:solidFill>
                          <a:schemeClr val="accent6">
                            <a:lumMod val="75000"/>
                          </a:schemeClr>
                        </a:solidFill>
                        <a:latin typeface="+mn-lt"/>
                        <a:ea typeface="+mn-ea"/>
                        <a:cs typeface="+mn-cs"/>
                      </a:endParaRPr>
                    </a:p>
                  </a:txBody>
                  <a:tcPr/>
                </a:tc>
                <a:tc>
                  <a:txBody>
                    <a:bodyPr/>
                    <a:lstStyle/>
                    <a:p>
                      <a:pPr marL="0" algn="ctr" defTabSz="914400" rtl="0" eaLnBrk="1" latinLnBrk="0" hangingPunct="1"/>
                      <a:r>
                        <a:rPr lang="en-US" sz="1800" b="1" kern="1200" dirty="0" smtClean="0">
                          <a:solidFill>
                            <a:schemeClr val="tx1"/>
                          </a:solidFill>
                          <a:latin typeface="+mn-lt"/>
                          <a:ea typeface="+mn-ea"/>
                          <a:cs typeface="+mn-cs"/>
                        </a:rPr>
                        <a:t>8-25-00</a:t>
                      </a:r>
                      <a:endParaRPr lang="en-US" sz="1800" b="1" kern="1200" dirty="0">
                        <a:solidFill>
                          <a:schemeClr val="tx1"/>
                        </a:solidFill>
                        <a:latin typeface="+mn-lt"/>
                        <a:ea typeface="+mn-ea"/>
                        <a:cs typeface="+mn-cs"/>
                      </a:endParaRPr>
                    </a:p>
                  </a:txBody>
                  <a:tcPr/>
                </a:tc>
                <a:tc>
                  <a:txBody>
                    <a:bodyPr/>
                    <a:lstStyle/>
                    <a:p>
                      <a:pPr marL="0" algn="ctr" defTabSz="914400" rtl="0" eaLnBrk="1" latinLnBrk="0" hangingPunct="1"/>
                      <a:r>
                        <a:rPr lang="en-US" sz="1800" b="1" kern="1200" dirty="0" smtClean="0">
                          <a:solidFill>
                            <a:schemeClr val="accent6">
                              <a:lumMod val="75000"/>
                            </a:schemeClr>
                          </a:solidFill>
                          <a:latin typeface="+mn-lt"/>
                          <a:ea typeface="+mn-ea"/>
                          <a:cs typeface="+mn-cs"/>
                        </a:rPr>
                        <a:t>8-25-06</a:t>
                      </a:r>
                      <a:endParaRPr lang="en-US" sz="1800" b="1" kern="1200" dirty="0">
                        <a:solidFill>
                          <a:schemeClr val="accent6">
                            <a:lumMod val="75000"/>
                          </a:schemeClr>
                        </a:solidFill>
                        <a:latin typeface="+mn-lt"/>
                        <a:ea typeface="+mn-ea"/>
                        <a:cs typeface="+mn-cs"/>
                      </a:endParaRPr>
                    </a:p>
                  </a:txBody>
                  <a:tcPr/>
                </a:tc>
                <a:tc>
                  <a:txBody>
                    <a:bodyPr/>
                    <a:lstStyle/>
                    <a:p>
                      <a:pPr algn="ctr"/>
                      <a:endParaRPr lang="en-US" b="1" dirty="0"/>
                    </a:p>
                  </a:txBody>
                  <a:tcPr/>
                </a:tc>
                <a:tc>
                  <a:txBody>
                    <a:bodyPr/>
                    <a:lstStyle/>
                    <a:p>
                      <a:pPr algn="ctr"/>
                      <a:r>
                        <a:rPr lang="en-US" b="1" dirty="0" smtClean="0">
                          <a:solidFill>
                            <a:schemeClr val="tx1"/>
                          </a:solidFill>
                        </a:rPr>
                        <a:t>8-27-06</a:t>
                      </a:r>
                      <a:endParaRPr lang="en-US" b="1" dirty="0">
                        <a:solidFill>
                          <a:schemeClr val="tx1"/>
                        </a:solidFill>
                      </a:endParaRPr>
                    </a:p>
                  </a:txBody>
                  <a:tcPr/>
                </a:tc>
              </a:tr>
              <a:tr h="454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C00000"/>
                          </a:solidFill>
                          <a:latin typeface="+mn-lt"/>
                          <a:ea typeface="+mn-ea"/>
                          <a:cs typeface="+mn-cs"/>
                        </a:rPr>
                        <a:t>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8-24-18UTC</a:t>
                      </a:r>
                    </a:p>
                  </a:txBody>
                  <a:tcPr/>
                </a:tc>
                <a:tc>
                  <a:txBody>
                    <a:bodyPr/>
                    <a:lstStyle/>
                    <a:p>
                      <a:pPr algn="ctr"/>
                      <a:r>
                        <a:rPr lang="en-US" b="1" dirty="0" smtClean="0"/>
                        <a:t>8-25-00</a:t>
                      </a:r>
                      <a:endParaRPr lang="en-US" b="1" dirty="0"/>
                    </a:p>
                  </a:txBody>
                  <a:tcPr/>
                </a:tc>
                <a:tc>
                  <a:txBody>
                    <a:bodyPr/>
                    <a:lstStyle/>
                    <a:p>
                      <a:pPr marL="0" algn="ctr" defTabSz="914400" rtl="0" eaLnBrk="1" latinLnBrk="0" hangingPunct="1"/>
                      <a:r>
                        <a:rPr lang="en-US" sz="1800" b="1" kern="1200" dirty="0" smtClean="0">
                          <a:solidFill>
                            <a:schemeClr val="accent6">
                              <a:lumMod val="75000"/>
                            </a:schemeClr>
                          </a:solidFill>
                          <a:latin typeface="+mn-lt"/>
                          <a:ea typeface="+mn-ea"/>
                          <a:cs typeface="+mn-cs"/>
                        </a:rPr>
                        <a:t>8-25-06</a:t>
                      </a:r>
                      <a:endParaRPr lang="en-US" sz="1800" b="1" kern="1200" dirty="0">
                        <a:solidFill>
                          <a:schemeClr val="accent6">
                            <a:lumMod val="75000"/>
                          </a:schemeClr>
                        </a:solidFill>
                        <a:latin typeface="+mn-lt"/>
                        <a:ea typeface="+mn-ea"/>
                        <a:cs typeface="+mn-cs"/>
                      </a:endParaRPr>
                    </a:p>
                  </a:txBody>
                  <a:tcPr/>
                </a:tc>
                <a:tc>
                  <a:txBody>
                    <a:bodyPr/>
                    <a:lstStyle/>
                    <a:p>
                      <a:pPr algn="ctr"/>
                      <a:r>
                        <a:rPr lang="en-US" b="1" dirty="0" smtClean="0"/>
                        <a:t>8-25-12</a:t>
                      </a:r>
                      <a:endParaRPr lang="en-US" b="1" dirty="0"/>
                    </a:p>
                  </a:txBody>
                  <a:tcPr/>
                </a:tc>
                <a:tc>
                  <a:txBody>
                    <a:bodyPr/>
                    <a:lstStyle/>
                    <a:p>
                      <a:pPr algn="ctr"/>
                      <a:endParaRPr lang="en-US" b="1" dirty="0"/>
                    </a:p>
                  </a:txBody>
                  <a:tcPr/>
                </a:tc>
                <a:tc>
                  <a:txBody>
                    <a:bodyPr/>
                    <a:lstStyle/>
                    <a:p>
                      <a:pPr algn="ctr"/>
                      <a:r>
                        <a:rPr lang="en-US" b="1" dirty="0" smtClean="0">
                          <a:solidFill>
                            <a:schemeClr val="tx1"/>
                          </a:solidFill>
                        </a:rPr>
                        <a:t>8-27-12</a:t>
                      </a:r>
                      <a:endParaRPr lang="en-US" b="1" dirty="0">
                        <a:solidFill>
                          <a:schemeClr val="tx1"/>
                        </a:solidFill>
                      </a:endParaRPr>
                    </a:p>
                  </a:txBody>
                  <a:tcPr/>
                </a:tc>
              </a:tr>
              <a:tr h="454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C00000"/>
                          </a:solidFill>
                          <a:latin typeface="+mn-lt"/>
                          <a:ea typeface="+mn-ea"/>
                          <a:cs typeface="+mn-cs"/>
                        </a:rPr>
                        <a:t>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8-25-00UTC</a:t>
                      </a:r>
                    </a:p>
                  </a:txBody>
                  <a:tcPr/>
                </a:tc>
                <a:tc>
                  <a:txBody>
                    <a:bodyPr/>
                    <a:lstStyle/>
                    <a:p>
                      <a:pPr marL="0" algn="ctr" defTabSz="914400" rtl="0" eaLnBrk="1" latinLnBrk="0" hangingPunct="1"/>
                      <a:r>
                        <a:rPr lang="en-US" sz="1800" b="1" kern="1200" dirty="0" smtClean="0">
                          <a:solidFill>
                            <a:schemeClr val="accent6">
                              <a:lumMod val="75000"/>
                            </a:schemeClr>
                          </a:solidFill>
                          <a:latin typeface="+mn-lt"/>
                          <a:ea typeface="+mn-ea"/>
                          <a:cs typeface="+mn-cs"/>
                        </a:rPr>
                        <a:t>8-25-06</a:t>
                      </a:r>
                      <a:endParaRPr lang="en-US" sz="1800" b="1" kern="1200" dirty="0">
                        <a:solidFill>
                          <a:schemeClr val="accent6">
                            <a:lumMod val="75000"/>
                          </a:schemeClr>
                        </a:solidFill>
                        <a:latin typeface="+mn-lt"/>
                        <a:ea typeface="+mn-ea"/>
                        <a:cs typeface="+mn-cs"/>
                      </a:endParaRPr>
                    </a:p>
                  </a:txBody>
                  <a:tcPr/>
                </a:tc>
                <a:tc>
                  <a:txBody>
                    <a:bodyPr/>
                    <a:lstStyle/>
                    <a:p>
                      <a:pPr marL="0" algn="ctr" defTabSz="914400" rtl="0" eaLnBrk="1" latinLnBrk="0" hangingPunct="1"/>
                      <a:r>
                        <a:rPr lang="en-US" sz="1800" b="1" kern="1200" dirty="0" smtClean="0">
                          <a:solidFill>
                            <a:schemeClr val="tx1"/>
                          </a:solidFill>
                          <a:latin typeface="+mn-lt"/>
                          <a:ea typeface="+mn-ea"/>
                          <a:cs typeface="+mn-cs"/>
                        </a:rPr>
                        <a:t>8-25-12</a:t>
                      </a:r>
                      <a:endParaRPr lang="en-US" sz="1800" b="1" kern="1200" dirty="0">
                        <a:solidFill>
                          <a:schemeClr val="tx1"/>
                        </a:solidFill>
                        <a:latin typeface="+mn-lt"/>
                        <a:ea typeface="+mn-ea"/>
                        <a:cs typeface="+mn-cs"/>
                      </a:endParaRPr>
                    </a:p>
                  </a:txBody>
                  <a:tcPr/>
                </a:tc>
                <a:tc>
                  <a:txBody>
                    <a:bodyPr/>
                    <a:lstStyle/>
                    <a:p>
                      <a:pPr marL="0" algn="ctr" defTabSz="914400" rtl="0" eaLnBrk="1" latinLnBrk="0" hangingPunct="1"/>
                      <a:r>
                        <a:rPr lang="en-US" sz="1800" b="1" kern="1200" dirty="0" smtClean="0">
                          <a:solidFill>
                            <a:schemeClr val="accent6">
                              <a:lumMod val="75000"/>
                            </a:schemeClr>
                          </a:solidFill>
                          <a:latin typeface="+mn-lt"/>
                          <a:ea typeface="+mn-ea"/>
                          <a:cs typeface="+mn-cs"/>
                        </a:rPr>
                        <a:t>8-25-18</a:t>
                      </a:r>
                      <a:endParaRPr lang="en-US" sz="1800" b="1" kern="1200" dirty="0">
                        <a:solidFill>
                          <a:schemeClr val="accent6">
                            <a:lumMod val="75000"/>
                          </a:schemeClr>
                        </a:solidFill>
                        <a:latin typeface="+mn-lt"/>
                        <a:ea typeface="+mn-ea"/>
                        <a:cs typeface="+mn-cs"/>
                      </a:endParaRPr>
                    </a:p>
                  </a:txBody>
                  <a:tcPr/>
                </a:tc>
                <a:tc>
                  <a:txBody>
                    <a:bodyPr/>
                    <a:lstStyle/>
                    <a:p>
                      <a:pPr algn="ctr"/>
                      <a:endParaRPr lang="en-US" b="1" dirty="0"/>
                    </a:p>
                  </a:txBody>
                  <a:tcPr/>
                </a:tc>
                <a:tc>
                  <a:txBody>
                    <a:bodyPr/>
                    <a:lstStyle/>
                    <a:p>
                      <a:pPr algn="ctr"/>
                      <a:r>
                        <a:rPr lang="en-US" b="1" dirty="0" smtClean="0">
                          <a:solidFill>
                            <a:schemeClr val="tx1"/>
                          </a:solidFill>
                        </a:rPr>
                        <a:t>8-27-18</a:t>
                      </a:r>
                      <a:endParaRPr lang="en-US" b="1" dirty="0">
                        <a:solidFill>
                          <a:schemeClr val="tx1"/>
                        </a:solidFill>
                      </a:endParaRPr>
                    </a:p>
                  </a:txBody>
                  <a:tcPr/>
                </a:tc>
              </a:tr>
              <a:tr h="454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C00000"/>
                          </a:solidFill>
                          <a:latin typeface="+mn-lt"/>
                          <a:ea typeface="+mn-ea"/>
                          <a:cs typeface="+mn-cs"/>
                        </a:rPr>
                        <a:t>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8-25-06UTC</a:t>
                      </a:r>
                    </a:p>
                  </a:txBody>
                  <a:tcPr/>
                </a:tc>
                <a:tc>
                  <a:txBody>
                    <a:bodyPr/>
                    <a:lstStyle/>
                    <a:p>
                      <a:pPr algn="ctr"/>
                      <a:r>
                        <a:rPr lang="en-US" b="1" dirty="0" smtClean="0"/>
                        <a:t>8-25-12</a:t>
                      </a:r>
                      <a:endParaRPr lang="en-US" b="1" dirty="0"/>
                    </a:p>
                  </a:txBody>
                  <a:tcPr/>
                </a:tc>
                <a:tc>
                  <a:txBody>
                    <a:bodyPr/>
                    <a:lstStyle/>
                    <a:p>
                      <a:pPr marL="0" algn="ctr" defTabSz="914400" rtl="0" eaLnBrk="1" latinLnBrk="0" hangingPunct="1"/>
                      <a:r>
                        <a:rPr lang="en-US" sz="1800" b="1" kern="1200" dirty="0" smtClean="0">
                          <a:solidFill>
                            <a:schemeClr val="accent6">
                              <a:lumMod val="75000"/>
                            </a:schemeClr>
                          </a:solidFill>
                          <a:latin typeface="+mn-lt"/>
                          <a:ea typeface="+mn-ea"/>
                          <a:cs typeface="+mn-cs"/>
                        </a:rPr>
                        <a:t>8-25-18</a:t>
                      </a:r>
                      <a:endParaRPr lang="en-US" sz="1800" b="1" kern="1200" dirty="0">
                        <a:solidFill>
                          <a:schemeClr val="accent6">
                            <a:lumMod val="75000"/>
                          </a:schemeClr>
                        </a:solidFill>
                        <a:latin typeface="+mn-lt"/>
                        <a:ea typeface="+mn-ea"/>
                        <a:cs typeface="+mn-cs"/>
                      </a:endParaRPr>
                    </a:p>
                  </a:txBody>
                  <a:tcPr/>
                </a:tc>
                <a:tc>
                  <a:txBody>
                    <a:bodyPr/>
                    <a:lstStyle/>
                    <a:p>
                      <a:pPr algn="ctr"/>
                      <a:r>
                        <a:rPr lang="en-US" b="1" dirty="0" smtClean="0"/>
                        <a:t>8-26-00</a:t>
                      </a:r>
                      <a:endParaRPr lang="en-US" b="1" dirty="0"/>
                    </a:p>
                  </a:txBody>
                  <a:tcPr/>
                </a:tc>
                <a:tc>
                  <a:txBody>
                    <a:bodyPr/>
                    <a:lstStyle/>
                    <a:p>
                      <a:pPr algn="ctr"/>
                      <a:endParaRPr lang="en-US" b="1" dirty="0"/>
                    </a:p>
                  </a:txBody>
                  <a:tcPr/>
                </a:tc>
                <a:tc>
                  <a:txBody>
                    <a:bodyPr/>
                    <a:lstStyle/>
                    <a:p>
                      <a:pPr algn="ctr"/>
                      <a:r>
                        <a:rPr lang="en-US" b="1" dirty="0" smtClean="0">
                          <a:solidFill>
                            <a:schemeClr val="tx1"/>
                          </a:solidFill>
                        </a:rPr>
                        <a:t>8-28-00</a:t>
                      </a:r>
                      <a:endParaRPr lang="en-US" b="1" dirty="0">
                        <a:solidFill>
                          <a:schemeClr val="tx1"/>
                        </a:solidFill>
                      </a:endParaRPr>
                    </a:p>
                  </a:txBody>
                  <a:tcPr/>
                </a:tc>
              </a:tr>
            </a:tbl>
          </a:graphicData>
        </a:graphic>
      </p:graphicFrame>
      <p:sp>
        <p:nvSpPr>
          <p:cNvPr id="57" name="Title 1"/>
          <p:cNvSpPr>
            <a:spLocks noGrp="1"/>
          </p:cNvSpPr>
          <p:nvPr>
            <p:ph type="title"/>
          </p:nvPr>
        </p:nvSpPr>
        <p:spPr>
          <a:xfrm>
            <a:off x="107504" y="44624"/>
            <a:ext cx="9036496" cy="864096"/>
          </a:xfrm>
        </p:spPr>
        <p:txBody>
          <a:bodyPr>
            <a:normAutofit/>
          </a:bodyPr>
          <a:lstStyle/>
          <a:p>
            <a:r>
              <a:rPr lang="en-US" sz="2400" b="1" dirty="0" smtClean="0"/>
              <a:t>NPP sounding assimilation experiments on ISAAC forecasts (WRF/GSI)</a:t>
            </a:r>
            <a:endParaRPr lang="en-US" sz="2400" b="1" dirty="0"/>
          </a:p>
        </p:txBody>
      </p:sp>
    </p:spTree>
    <p:extLst>
      <p:ext uri="{BB962C8B-B14F-4D97-AF65-F5344CB8AC3E}">
        <p14:creationId xmlns:p14="http://schemas.microsoft.com/office/powerpoint/2010/main" val="3162210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W-Study\Isaac\con_Isaac\RMSE_bar_con_amsua_airs_snd231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650" b="6904"/>
          <a:stretch/>
        </p:blipFill>
        <p:spPr bwMode="auto">
          <a:xfrm>
            <a:off x="-36512" y="-27384"/>
            <a:ext cx="5447911" cy="6881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91018" y="1484784"/>
            <a:ext cx="3831562" cy="4339650"/>
          </a:xfrm>
          <a:prstGeom prst="rect">
            <a:avLst/>
          </a:prstGeom>
          <a:noFill/>
        </p:spPr>
        <p:txBody>
          <a:bodyPr wrap="square" rtlCol="0">
            <a:spAutoFit/>
          </a:bodyPr>
          <a:lstStyle/>
          <a:p>
            <a:pPr marL="285750" indent="-285750">
              <a:buFont typeface="Arial" pitchFamily="34" charset="0"/>
              <a:buChar char="•"/>
            </a:pPr>
            <a:endParaRPr lang="en-US" dirty="0" smtClean="0">
              <a:solidFill>
                <a:prstClr val="black"/>
              </a:solidFill>
            </a:endParaRPr>
          </a:p>
          <a:p>
            <a:pPr marL="285750" indent="-285750">
              <a:buFont typeface="Arial" pitchFamily="34" charset="0"/>
              <a:buChar char="•"/>
            </a:pPr>
            <a:r>
              <a:rPr lang="en-US" sz="2000" dirty="0" smtClean="0">
                <a:solidFill>
                  <a:srgbClr val="0000FF"/>
                </a:solidFill>
              </a:rPr>
              <a:t>Slight improvement from NPP soundings over GTS for ISAAC track except for 48 hour forecasts;</a:t>
            </a:r>
          </a:p>
          <a:p>
            <a:pPr marL="285750" indent="-285750">
              <a:buFont typeface="Arial" pitchFamily="34" charset="0"/>
              <a:buChar char="•"/>
            </a:pPr>
            <a:endParaRPr lang="en-US" sz="2000" dirty="0">
              <a:solidFill>
                <a:srgbClr val="0000FF"/>
              </a:solidFill>
            </a:endParaRPr>
          </a:p>
          <a:p>
            <a:pPr marL="285750" indent="-285750">
              <a:buFont typeface="Arial" pitchFamily="34" charset="0"/>
              <a:buChar char="•"/>
            </a:pPr>
            <a:r>
              <a:rPr lang="en-US" sz="2000" dirty="0" smtClean="0">
                <a:solidFill>
                  <a:srgbClr val="0000FF"/>
                </a:solidFill>
              </a:rPr>
              <a:t>NPP soundings improve maximum wind speed over GTS;</a:t>
            </a:r>
          </a:p>
          <a:p>
            <a:pPr marL="285750" indent="-285750">
              <a:buFont typeface="Arial" pitchFamily="34" charset="0"/>
              <a:buChar char="•"/>
            </a:pPr>
            <a:endParaRPr lang="en-US" sz="2000" dirty="0">
              <a:solidFill>
                <a:srgbClr val="0000FF"/>
              </a:solidFill>
            </a:endParaRPr>
          </a:p>
          <a:p>
            <a:pPr marL="285750" indent="-285750">
              <a:buFont typeface="Arial" pitchFamily="34" charset="0"/>
              <a:buChar char="•"/>
            </a:pPr>
            <a:r>
              <a:rPr lang="en-US" sz="2000" dirty="0" smtClean="0">
                <a:solidFill>
                  <a:srgbClr val="0000FF"/>
                </a:solidFill>
              </a:rPr>
              <a:t>Shown are very preliminary results using NPP sounding EDR, will test radiances and single FOV soundings.</a:t>
            </a:r>
            <a:endParaRPr lang="en-US" sz="2000" dirty="0">
              <a:solidFill>
                <a:srgbClr val="0000FF"/>
              </a:solidFill>
            </a:endParaRPr>
          </a:p>
          <a:p>
            <a:r>
              <a:rPr lang="en-US" dirty="0" smtClean="0">
                <a:solidFill>
                  <a:prstClr val="black"/>
                </a:solidFill>
              </a:rPr>
              <a:t> </a:t>
            </a:r>
            <a:endParaRPr lang="en-US" dirty="0">
              <a:solidFill>
                <a:prstClr val="black"/>
              </a:solidFill>
            </a:endParaRPr>
          </a:p>
        </p:txBody>
      </p:sp>
      <p:sp>
        <p:nvSpPr>
          <p:cNvPr id="10" name="TextBox 9"/>
          <p:cNvSpPr txBox="1"/>
          <p:nvPr/>
        </p:nvSpPr>
        <p:spPr>
          <a:xfrm>
            <a:off x="5191017" y="188640"/>
            <a:ext cx="3831562" cy="9541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800" dirty="0" smtClean="0">
                <a:solidFill>
                  <a:prstClr val="white"/>
                </a:solidFill>
              </a:rPr>
              <a:t>GTS + NPP soundings</a:t>
            </a:r>
          </a:p>
          <a:p>
            <a:r>
              <a:rPr lang="en-US" sz="2800" dirty="0" smtClean="0">
                <a:solidFill>
                  <a:prstClr val="white"/>
                </a:solidFill>
              </a:rPr>
              <a:t>(very preliminary results)</a:t>
            </a:r>
            <a:endParaRPr lang="en-US" sz="2800" dirty="0">
              <a:solidFill>
                <a:prstClr val="white"/>
              </a:solidFill>
            </a:endParaRPr>
          </a:p>
        </p:txBody>
      </p:sp>
      <p:sp>
        <p:nvSpPr>
          <p:cNvPr id="11" name="TextBox 10"/>
          <p:cNvSpPr txBox="1"/>
          <p:nvPr/>
        </p:nvSpPr>
        <p:spPr>
          <a:xfrm>
            <a:off x="971600" y="138118"/>
            <a:ext cx="2966902" cy="338554"/>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solidFill>
                  <a:prstClr val="black"/>
                </a:solidFill>
              </a:rPr>
              <a:t>ISAAC (2012) track forecast RMSE</a:t>
            </a:r>
            <a:endParaRPr lang="en-US" sz="1600" dirty="0">
              <a:solidFill>
                <a:prstClr val="black"/>
              </a:solidFill>
            </a:endParaRPr>
          </a:p>
        </p:txBody>
      </p:sp>
      <p:sp>
        <p:nvSpPr>
          <p:cNvPr id="12" name="TextBox 11"/>
          <p:cNvSpPr txBox="1"/>
          <p:nvPr/>
        </p:nvSpPr>
        <p:spPr>
          <a:xfrm>
            <a:off x="2211610" y="2708920"/>
            <a:ext cx="2360390" cy="338554"/>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solidFill>
                  <a:prstClr val="black"/>
                </a:solidFill>
              </a:rPr>
              <a:t>Central SLP forecast RMSE</a:t>
            </a:r>
            <a:endParaRPr lang="en-US" sz="1600" dirty="0">
              <a:solidFill>
                <a:prstClr val="black"/>
              </a:solidFill>
            </a:endParaRPr>
          </a:p>
        </p:txBody>
      </p:sp>
      <p:sp>
        <p:nvSpPr>
          <p:cNvPr id="13" name="TextBox 12"/>
          <p:cNvSpPr txBox="1"/>
          <p:nvPr/>
        </p:nvSpPr>
        <p:spPr>
          <a:xfrm>
            <a:off x="895155" y="4869160"/>
            <a:ext cx="3316805" cy="338554"/>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600" dirty="0" smtClean="0">
                <a:solidFill>
                  <a:prstClr val="black"/>
                </a:solidFill>
              </a:rPr>
              <a:t>Maximum wind speed forecast RMSE</a:t>
            </a:r>
            <a:endParaRPr lang="en-US" sz="1600" dirty="0">
              <a:solidFill>
                <a:prstClr val="black"/>
              </a:solidFill>
            </a:endParaRPr>
          </a:p>
        </p:txBody>
      </p:sp>
    </p:spTree>
    <p:extLst>
      <p:ext uri="{BB962C8B-B14F-4D97-AF65-F5344CB8AC3E}">
        <p14:creationId xmlns:p14="http://schemas.microsoft.com/office/powerpoint/2010/main" val="1981148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rPr>
              <a:t>Summary and future work</a:t>
            </a:r>
            <a:endParaRPr lang="en-US" dirty="0">
              <a:solidFill>
                <a:srgbClr val="00B0F0"/>
              </a:solidFill>
            </a:endParaRPr>
          </a:p>
        </p:txBody>
      </p:sp>
      <p:sp>
        <p:nvSpPr>
          <p:cNvPr id="3" name="Content Placeholder 2"/>
          <p:cNvSpPr>
            <a:spLocks noGrp="1"/>
          </p:cNvSpPr>
          <p:nvPr>
            <p:ph idx="1"/>
          </p:nvPr>
        </p:nvSpPr>
        <p:spPr>
          <a:xfrm>
            <a:off x="152400" y="1600200"/>
            <a:ext cx="8839200" cy="4525963"/>
          </a:xfrm>
        </p:spPr>
        <p:txBody>
          <a:bodyPr>
            <a:normAutofit fontScale="77500" lnSpcReduction="20000"/>
          </a:bodyPr>
          <a:lstStyle/>
          <a:p>
            <a:r>
              <a:rPr lang="en-US" dirty="0" smtClean="0"/>
              <a:t>Summary</a:t>
            </a:r>
          </a:p>
          <a:p>
            <a:pPr lvl="1"/>
            <a:r>
              <a:rPr lang="en-US" dirty="0" smtClean="0"/>
              <a:t>WRF/GSI ready for sounder data (either radiances or soundings);</a:t>
            </a:r>
          </a:p>
          <a:p>
            <a:pPr lvl="1"/>
            <a:r>
              <a:rPr lang="en-US" dirty="0" smtClean="0"/>
              <a:t>Experiments show that combined MW and IR sounder data provide better impact on TC forecasts than that from MW or IR alone;</a:t>
            </a:r>
          </a:p>
          <a:p>
            <a:pPr lvl="1"/>
            <a:r>
              <a:rPr lang="en-US" dirty="0" smtClean="0"/>
              <a:t>Assimilating IR radiances and assimilating IR soundings provide comparable results in hurricane Irene (2011) case, more experiments are needed on the comparisons and analysis</a:t>
            </a:r>
          </a:p>
          <a:p>
            <a:endParaRPr lang="en-US" dirty="0"/>
          </a:p>
          <a:p>
            <a:r>
              <a:rPr lang="en-US" dirty="0" smtClean="0"/>
              <a:t> Future work</a:t>
            </a:r>
          </a:p>
          <a:p>
            <a:pPr lvl="1"/>
            <a:r>
              <a:rPr lang="en-US" dirty="0" smtClean="0"/>
              <a:t>Combine </a:t>
            </a:r>
            <a:r>
              <a:rPr lang="en-US" dirty="0" smtClean="0">
                <a:solidFill>
                  <a:srgbClr val="FF0000"/>
                </a:solidFill>
              </a:rPr>
              <a:t>sounder (JPSS) data</a:t>
            </a:r>
            <a:r>
              <a:rPr lang="en-US" dirty="0" smtClean="0"/>
              <a:t> and </a:t>
            </a:r>
            <a:r>
              <a:rPr lang="en-US" dirty="0" smtClean="0">
                <a:solidFill>
                  <a:srgbClr val="FF0000"/>
                </a:solidFill>
              </a:rPr>
              <a:t>TPW data (GOES-R ABI) </a:t>
            </a:r>
            <a:r>
              <a:rPr lang="en-US" dirty="0" smtClean="0"/>
              <a:t>for TC forecast experiments;</a:t>
            </a:r>
          </a:p>
          <a:p>
            <a:pPr lvl="1"/>
            <a:r>
              <a:rPr lang="en-US" dirty="0" smtClean="0"/>
              <a:t>Testing the assimilating and forecasting demonstration system;</a:t>
            </a:r>
          </a:p>
          <a:p>
            <a:pPr lvl="1"/>
            <a:r>
              <a:rPr lang="en-US" dirty="0" smtClean="0"/>
              <a:t>Using HWRF/GSI</a:t>
            </a:r>
          </a:p>
        </p:txBody>
      </p:sp>
    </p:spTree>
    <p:extLst>
      <p:ext uri="{BB962C8B-B14F-4D97-AF65-F5344CB8AC3E}">
        <p14:creationId xmlns:p14="http://schemas.microsoft.com/office/powerpoint/2010/main" val="3504995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Work accomplished during past year</a:t>
            </a:r>
            <a:endParaRPr lang="en-US" dirty="0">
              <a:solidFill>
                <a:srgbClr val="00B0F0"/>
              </a:solidFill>
            </a:endParaRPr>
          </a:p>
        </p:txBody>
      </p:sp>
      <p:sp>
        <p:nvSpPr>
          <p:cNvPr id="3" name="Content Placeholder 2"/>
          <p:cNvSpPr>
            <a:spLocks noGrp="1"/>
          </p:cNvSpPr>
          <p:nvPr>
            <p:ph idx="1"/>
          </p:nvPr>
        </p:nvSpPr>
        <p:spPr>
          <a:xfrm>
            <a:off x="457200" y="1600200"/>
            <a:ext cx="8579296" cy="4525963"/>
          </a:xfrm>
        </p:spPr>
        <p:txBody>
          <a:bodyPr>
            <a:normAutofit fontScale="70000" lnSpcReduction="20000"/>
          </a:bodyPr>
          <a:lstStyle/>
          <a:p>
            <a:r>
              <a:rPr lang="en-US" dirty="0" smtClean="0"/>
              <a:t>Water vapor assimilation tested with WRF/DART</a:t>
            </a:r>
          </a:p>
          <a:p>
            <a:r>
              <a:rPr lang="en-US" dirty="0"/>
              <a:t>GSI has been implemented for experiments with regional WRF at S4;</a:t>
            </a:r>
          </a:p>
          <a:p>
            <a:r>
              <a:rPr lang="en-US" dirty="0" smtClean="0"/>
              <a:t>Successfully </a:t>
            </a:r>
            <a:r>
              <a:rPr lang="en-US" dirty="0"/>
              <a:t>ingested the sounding </a:t>
            </a:r>
            <a:r>
              <a:rPr lang="en-US" dirty="0" smtClean="0"/>
              <a:t>data </a:t>
            </a:r>
            <a:r>
              <a:rPr lang="en-US" dirty="0"/>
              <a:t>into </a:t>
            </a:r>
            <a:r>
              <a:rPr lang="en-US" dirty="0" err="1"/>
              <a:t>PrepBUFR</a:t>
            </a:r>
            <a:r>
              <a:rPr lang="en-US" dirty="0"/>
              <a:t> format for GSI, therefore both radiances and soundings can be assimilated in </a:t>
            </a:r>
            <a:r>
              <a:rPr lang="en-US" dirty="0" smtClean="0"/>
              <a:t>the experiments</a:t>
            </a:r>
            <a:r>
              <a:rPr lang="en-US" dirty="0"/>
              <a:t>;</a:t>
            </a:r>
          </a:p>
          <a:p>
            <a:r>
              <a:rPr lang="en-US" dirty="0"/>
              <a:t>Conducted experiments on microwave sounders (4 AMSU) and IR sounder (AIRS) radiance measurements on tropical cyclone (Irene 2011) </a:t>
            </a:r>
            <a:r>
              <a:rPr lang="en-US" dirty="0" smtClean="0"/>
              <a:t>forecasts;</a:t>
            </a:r>
          </a:p>
          <a:p>
            <a:r>
              <a:rPr lang="en-US" dirty="0" smtClean="0"/>
              <a:t>Conducted comparisons </a:t>
            </a:r>
            <a:r>
              <a:rPr lang="en-US" dirty="0"/>
              <a:t>between assimilating AIRS radiances and assimilating retrievals (T/q </a:t>
            </a:r>
            <a:r>
              <a:rPr lang="en-US" dirty="0" smtClean="0"/>
              <a:t>profiles) for hurricane forecasts;</a:t>
            </a:r>
          </a:p>
          <a:p>
            <a:r>
              <a:rPr lang="en-US" dirty="0" smtClean="0"/>
              <a:t>Near real time assimilation and forecasting system is being developed for hurricane forecasts, testing with NPP soundings for ISAAC (2012) forecasts ongoing.</a:t>
            </a:r>
          </a:p>
          <a:p>
            <a:endParaRPr lang="en-US" dirty="0"/>
          </a:p>
        </p:txBody>
      </p:sp>
    </p:spTree>
    <p:extLst>
      <p:ext uri="{BB962C8B-B14F-4D97-AF65-F5344CB8AC3E}">
        <p14:creationId xmlns:p14="http://schemas.microsoft.com/office/powerpoint/2010/main" val="3052221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5772" y="195944"/>
            <a:ext cx="4023028" cy="3017271"/>
          </a:xfrm>
          <a:prstGeom prst="rect">
            <a:avLst/>
          </a:prstGeom>
        </p:spPr>
      </p:pic>
      <p:pic>
        <p:nvPicPr>
          <p:cNvPr id="9"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169863"/>
            <a:ext cx="4035425"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3276600"/>
            <a:ext cx="4041775" cy="303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5"/>
          <p:cNvSpPr txBox="1">
            <a:spLocks noChangeArrowheads="1"/>
          </p:cNvSpPr>
          <p:nvPr/>
        </p:nvSpPr>
        <p:spPr bwMode="auto">
          <a:xfrm>
            <a:off x="1276735" y="499646"/>
            <a:ext cx="1161665" cy="338554"/>
          </a:xfrm>
          <a:prstGeom prst="rect">
            <a:avLst/>
          </a:prstGeom>
          <a:solidFill>
            <a:schemeClr val="bg2"/>
          </a:solidFill>
          <a:ln>
            <a:noFill/>
          </a:ln>
        </p:spPr>
        <p:txBody>
          <a:bodyPr wrap="none">
            <a:spAutoFit/>
          </a:bodyPr>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eaLnBrk="0" fontAlgn="base" hangingPunct="0">
              <a:spcBef>
                <a:spcPct val="0"/>
              </a:spcBef>
              <a:spcAft>
                <a:spcPct val="0"/>
              </a:spcAft>
              <a:defRPr sz="8600">
                <a:solidFill>
                  <a:schemeClr val="tx1"/>
                </a:solidFill>
                <a:latin typeface="Arial" charset="0"/>
              </a:defRPr>
            </a:lvl6pPr>
            <a:lvl7pPr marL="2971800" indent="-228600" eaLnBrk="0" fontAlgn="base" hangingPunct="0">
              <a:spcBef>
                <a:spcPct val="0"/>
              </a:spcBef>
              <a:spcAft>
                <a:spcPct val="0"/>
              </a:spcAft>
              <a:defRPr sz="8600">
                <a:solidFill>
                  <a:schemeClr val="tx1"/>
                </a:solidFill>
                <a:latin typeface="Arial" charset="0"/>
              </a:defRPr>
            </a:lvl7pPr>
            <a:lvl8pPr marL="3429000" indent="-228600" eaLnBrk="0" fontAlgn="base" hangingPunct="0">
              <a:spcBef>
                <a:spcPct val="0"/>
              </a:spcBef>
              <a:spcAft>
                <a:spcPct val="0"/>
              </a:spcAft>
              <a:defRPr sz="8600">
                <a:solidFill>
                  <a:schemeClr val="tx1"/>
                </a:solidFill>
                <a:latin typeface="Arial" charset="0"/>
              </a:defRPr>
            </a:lvl8pPr>
            <a:lvl9pPr marL="3886200" indent="-228600" eaLnBrk="0" fontAlgn="base" hangingPunct="0">
              <a:spcBef>
                <a:spcPct val="0"/>
              </a:spcBef>
              <a:spcAft>
                <a:spcPct val="0"/>
              </a:spcAft>
              <a:defRPr sz="8600">
                <a:solidFill>
                  <a:schemeClr val="tx1"/>
                </a:solidFill>
                <a:latin typeface="Arial" charset="0"/>
              </a:defRPr>
            </a:lvl9pPr>
          </a:lstStyle>
          <a:p>
            <a:pPr eaLnBrk="1" hangingPunct="1"/>
            <a:r>
              <a:rPr lang="en-US" sz="1600" dirty="0">
                <a:solidFill>
                  <a:srgbClr val="FF33CC"/>
                </a:solidFill>
              </a:rPr>
              <a:t>Terra TPW</a:t>
            </a:r>
          </a:p>
        </p:txBody>
      </p:sp>
      <p:sp>
        <p:nvSpPr>
          <p:cNvPr id="6" name="TextBox 58"/>
          <p:cNvSpPr txBox="1">
            <a:spLocks noChangeArrowheads="1"/>
          </p:cNvSpPr>
          <p:nvPr/>
        </p:nvSpPr>
        <p:spPr bwMode="auto">
          <a:xfrm>
            <a:off x="1243012" y="3560763"/>
            <a:ext cx="1171603" cy="338554"/>
          </a:xfrm>
          <a:prstGeom prst="rect">
            <a:avLst/>
          </a:prstGeom>
          <a:solidFill>
            <a:schemeClr val="bg2"/>
          </a:solidFill>
          <a:ln w="9525">
            <a:solidFill>
              <a:schemeClr val="bg1"/>
            </a:solidFill>
            <a:miter lim="800000"/>
            <a:headEnd/>
            <a:tailEnd/>
          </a:ln>
        </p:spPr>
        <p:txBody>
          <a:bodyPr wrap="none">
            <a:spAutoFit/>
          </a:bodyPr>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eaLnBrk="0" fontAlgn="base" hangingPunct="0">
              <a:spcBef>
                <a:spcPct val="0"/>
              </a:spcBef>
              <a:spcAft>
                <a:spcPct val="0"/>
              </a:spcAft>
              <a:defRPr sz="8600">
                <a:solidFill>
                  <a:schemeClr val="tx1"/>
                </a:solidFill>
                <a:latin typeface="Arial" charset="0"/>
              </a:defRPr>
            </a:lvl6pPr>
            <a:lvl7pPr marL="2971800" indent="-228600" eaLnBrk="0" fontAlgn="base" hangingPunct="0">
              <a:spcBef>
                <a:spcPct val="0"/>
              </a:spcBef>
              <a:spcAft>
                <a:spcPct val="0"/>
              </a:spcAft>
              <a:defRPr sz="8600">
                <a:solidFill>
                  <a:schemeClr val="tx1"/>
                </a:solidFill>
                <a:latin typeface="Arial" charset="0"/>
              </a:defRPr>
            </a:lvl7pPr>
            <a:lvl8pPr marL="3429000" indent="-228600" eaLnBrk="0" fontAlgn="base" hangingPunct="0">
              <a:spcBef>
                <a:spcPct val="0"/>
              </a:spcBef>
              <a:spcAft>
                <a:spcPct val="0"/>
              </a:spcAft>
              <a:defRPr sz="8600">
                <a:solidFill>
                  <a:schemeClr val="tx1"/>
                </a:solidFill>
                <a:latin typeface="Arial" charset="0"/>
              </a:defRPr>
            </a:lvl8pPr>
            <a:lvl9pPr marL="3886200" indent="-228600" eaLnBrk="0" fontAlgn="base" hangingPunct="0">
              <a:spcBef>
                <a:spcPct val="0"/>
              </a:spcBef>
              <a:spcAft>
                <a:spcPct val="0"/>
              </a:spcAft>
              <a:defRPr sz="8600">
                <a:solidFill>
                  <a:schemeClr val="tx1"/>
                </a:solidFill>
                <a:latin typeface="Arial" charset="0"/>
              </a:defRPr>
            </a:lvl9pPr>
          </a:lstStyle>
          <a:p>
            <a:pPr eaLnBrk="1" hangingPunct="1"/>
            <a:r>
              <a:rPr lang="en-US" sz="1600" dirty="0">
                <a:solidFill>
                  <a:srgbClr val="FF33CC"/>
                </a:solidFill>
              </a:rPr>
              <a:t>Aqua TPW</a:t>
            </a:r>
          </a:p>
        </p:txBody>
      </p:sp>
      <p:sp>
        <p:nvSpPr>
          <p:cNvPr id="7" name="TextBox 59"/>
          <p:cNvSpPr txBox="1">
            <a:spLocks noChangeArrowheads="1"/>
          </p:cNvSpPr>
          <p:nvPr/>
        </p:nvSpPr>
        <p:spPr bwMode="auto">
          <a:xfrm>
            <a:off x="5089486" y="552856"/>
            <a:ext cx="1329146" cy="307777"/>
          </a:xfrm>
          <a:prstGeom prst="rect">
            <a:avLst/>
          </a:prstGeom>
          <a:solidFill>
            <a:schemeClr val="bg2"/>
          </a:solidFill>
          <a:ln w="9525">
            <a:solidFill>
              <a:schemeClr val="bg1"/>
            </a:solidFill>
            <a:miter lim="800000"/>
            <a:headEnd/>
            <a:tailEnd/>
          </a:ln>
        </p:spPr>
        <p:txBody>
          <a:bodyPr wrap="none">
            <a:spAutoFit/>
          </a:bodyPr>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eaLnBrk="0" fontAlgn="base" hangingPunct="0">
              <a:spcBef>
                <a:spcPct val="0"/>
              </a:spcBef>
              <a:spcAft>
                <a:spcPct val="0"/>
              </a:spcAft>
              <a:defRPr sz="8600">
                <a:solidFill>
                  <a:schemeClr val="tx1"/>
                </a:solidFill>
                <a:latin typeface="Arial" charset="0"/>
              </a:defRPr>
            </a:lvl6pPr>
            <a:lvl7pPr marL="2971800" indent="-228600" eaLnBrk="0" fontAlgn="base" hangingPunct="0">
              <a:spcBef>
                <a:spcPct val="0"/>
              </a:spcBef>
              <a:spcAft>
                <a:spcPct val="0"/>
              </a:spcAft>
              <a:defRPr sz="8600">
                <a:solidFill>
                  <a:schemeClr val="tx1"/>
                </a:solidFill>
                <a:latin typeface="Arial" charset="0"/>
              </a:defRPr>
            </a:lvl7pPr>
            <a:lvl8pPr marL="3429000" indent="-228600" eaLnBrk="0" fontAlgn="base" hangingPunct="0">
              <a:spcBef>
                <a:spcPct val="0"/>
              </a:spcBef>
              <a:spcAft>
                <a:spcPct val="0"/>
              </a:spcAft>
              <a:defRPr sz="8600">
                <a:solidFill>
                  <a:schemeClr val="tx1"/>
                </a:solidFill>
                <a:latin typeface="Arial" charset="0"/>
              </a:defRPr>
            </a:lvl8pPr>
            <a:lvl9pPr marL="3886200" indent="-228600" eaLnBrk="0" fontAlgn="base" hangingPunct="0">
              <a:spcBef>
                <a:spcPct val="0"/>
              </a:spcBef>
              <a:spcAft>
                <a:spcPct val="0"/>
              </a:spcAft>
              <a:defRPr sz="8600">
                <a:solidFill>
                  <a:schemeClr val="tx1"/>
                </a:solidFill>
                <a:latin typeface="Arial" charset="0"/>
              </a:defRPr>
            </a:lvl9pPr>
          </a:lstStyle>
          <a:p>
            <a:pPr eaLnBrk="1" hangingPunct="1"/>
            <a:r>
              <a:rPr lang="en-US" sz="1400" dirty="0">
                <a:solidFill>
                  <a:srgbClr val="FF33CC"/>
                </a:solidFill>
              </a:rPr>
              <a:t>AMSR-E TPW</a:t>
            </a:r>
          </a:p>
        </p:txBody>
      </p:sp>
      <p:sp>
        <p:nvSpPr>
          <p:cNvPr id="8" name="TextBox 60"/>
          <p:cNvSpPr txBox="1">
            <a:spLocks noChangeArrowheads="1"/>
          </p:cNvSpPr>
          <p:nvPr/>
        </p:nvSpPr>
        <p:spPr bwMode="auto">
          <a:xfrm>
            <a:off x="4191000" y="4159984"/>
            <a:ext cx="47243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charset="0"/>
              </a:defRPr>
            </a:lvl1pPr>
            <a:lvl2pPr marL="742950" indent="-285750" eaLnBrk="0" hangingPunct="0">
              <a:defRPr sz="8600">
                <a:solidFill>
                  <a:schemeClr val="tx1"/>
                </a:solidFill>
                <a:latin typeface="Arial" charset="0"/>
              </a:defRPr>
            </a:lvl2pPr>
            <a:lvl3pPr marL="1143000" indent="-228600" eaLnBrk="0" hangingPunct="0">
              <a:defRPr sz="8600">
                <a:solidFill>
                  <a:schemeClr val="tx1"/>
                </a:solidFill>
                <a:latin typeface="Arial" charset="0"/>
              </a:defRPr>
            </a:lvl3pPr>
            <a:lvl4pPr marL="1600200" indent="-228600" eaLnBrk="0" hangingPunct="0">
              <a:defRPr sz="8600">
                <a:solidFill>
                  <a:schemeClr val="tx1"/>
                </a:solidFill>
                <a:latin typeface="Arial" charset="0"/>
              </a:defRPr>
            </a:lvl4pPr>
            <a:lvl5pPr marL="2057400" indent="-228600" eaLnBrk="0" hangingPunct="0">
              <a:defRPr sz="8600">
                <a:solidFill>
                  <a:schemeClr val="tx1"/>
                </a:solidFill>
                <a:latin typeface="Arial" charset="0"/>
              </a:defRPr>
            </a:lvl5pPr>
            <a:lvl6pPr marL="2514600" indent="-228600" eaLnBrk="0" fontAlgn="base" hangingPunct="0">
              <a:spcBef>
                <a:spcPct val="0"/>
              </a:spcBef>
              <a:spcAft>
                <a:spcPct val="0"/>
              </a:spcAft>
              <a:defRPr sz="8600">
                <a:solidFill>
                  <a:schemeClr val="tx1"/>
                </a:solidFill>
                <a:latin typeface="Arial" charset="0"/>
              </a:defRPr>
            </a:lvl6pPr>
            <a:lvl7pPr marL="2971800" indent="-228600" eaLnBrk="0" fontAlgn="base" hangingPunct="0">
              <a:spcBef>
                <a:spcPct val="0"/>
              </a:spcBef>
              <a:spcAft>
                <a:spcPct val="0"/>
              </a:spcAft>
              <a:defRPr sz="8600">
                <a:solidFill>
                  <a:schemeClr val="tx1"/>
                </a:solidFill>
                <a:latin typeface="Arial" charset="0"/>
              </a:defRPr>
            </a:lvl7pPr>
            <a:lvl8pPr marL="3429000" indent="-228600" eaLnBrk="0" fontAlgn="base" hangingPunct="0">
              <a:spcBef>
                <a:spcPct val="0"/>
              </a:spcBef>
              <a:spcAft>
                <a:spcPct val="0"/>
              </a:spcAft>
              <a:defRPr sz="8600">
                <a:solidFill>
                  <a:schemeClr val="tx1"/>
                </a:solidFill>
                <a:latin typeface="Arial" charset="0"/>
              </a:defRPr>
            </a:lvl8pPr>
            <a:lvl9pPr marL="3886200" indent="-228600" eaLnBrk="0" fontAlgn="base" hangingPunct="0">
              <a:spcBef>
                <a:spcPct val="0"/>
              </a:spcBef>
              <a:spcAft>
                <a:spcPct val="0"/>
              </a:spcAft>
              <a:defRPr sz="8600">
                <a:solidFill>
                  <a:schemeClr val="tx1"/>
                </a:solidFill>
                <a:latin typeface="Arial" charset="0"/>
              </a:defRPr>
            </a:lvl9pPr>
          </a:lstStyle>
          <a:p>
            <a:pPr eaLnBrk="1" hangingPunct="1"/>
            <a:r>
              <a:rPr lang="en-US" sz="2000" dirty="0" smtClean="0">
                <a:solidFill>
                  <a:srgbClr val="0000FF"/>
                </a:solidFill>
                <a:latin typeface="Times New Roman" pitchFamily="18" charset="0"/>
                <a:cs typeface="Times New Roman" pitchFamily="18" charset="0"/>
              </a:rPr>
              <a:t>Terra </a:t>
            </a:r>
            <a:r>
              <a:rPr lang="en-US" sz="2000" dirty="0">
                <a:solidFill>
                  <a:srgbClr val="0000FF"/>
                </a:solidFill>
                <a:latin typeface="Times New Roman" pitchFamily="18" charset="0"/>
                <a:cs typeface="Times New Roman" pitchFamily="18" charset="0"/>
              </a:rPr>
              <a:t>MODIS (upper left), Aqua MODIS (lower left) and AMSR-E (upper right) TPW images over ocean for 10 September 2008. The spatial resolution is 5 km for MODIS TPW and 17 km for AMSR-E TPW.</a:t>
            </a:r>
          </a:p>
        </p:txBody>
      </p:sp>
      <p:sp>
        <p:nvSpPr>
          <p:cNvPr id="2" name="Oval 1"/>
          <p:cNvSpPr/>
          <p:nvPr/>
        </p:nvSpPr>
        <p:spPr>
          <a:xfrm>
            <a:off x="5754059" y="1988840"/>
            <a:ext cx="1410229"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974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bwMode="auto">
          <a:xfrm>
            <a:off x="4953000" y="5288340"/>
            <a:ext cx="4191000" cy="1569660"/>
          </a:xfrm>
          <a:prstGeom prst="rect">
            <a:avLst/>
          </a:prstGeom>
          <a:gradFill rotWithShape="1">
            <a:gsLst>
              <a:gs pos="0">
                <a:srgbClr val="DAEDEF">
                  <a:tint val="50000"/>
                  <a:satMod val="300000"/>
                </a:srgbClr>
              </a:gs>
              <a:gs pos="35000">
                <a:srgbClr val="DAEDEF">
                  <a:tint val="37000"/>
                  <a:satMod val="300000"/>
                </a:srgbClr>
              </a:gs>
              <a:gs pos="100000">
                <a:srgbClr val="DAEDEF">
                  <a:tint val="15000"/>
                  <a:satMod val="350000"/>
                </a:srgbClr>
              </a:gs>
            </a:gsLst>
            <a:lin ang="16200000" scaled="1"/>
          </a:gradFill>
          <a:ln w="9525" cap="flat" cmpd="sng" algn="ctr">
            <a:solidFill>
              <a:srgbClr val="DAEDEF">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a:defRPr/>
            </a:pPr>
            <a:r>
              <a:rPr lang="en-US" sz="1600" b="1" kern="0" dirty="0" smtClean="0">
                <a:solidFill>
                  <a:srgbClr val="0000FF"/>
                </a:solidFill>
                <a:latin typeface="Times New Roman" pitchFamily="18" charset="0"/>
                <a:ea typeface="宋体"/>
                <a:cs typeface="Times New Roman" pitchFamily="18" charset="0"/>
              </a:rPr>
              <a:t>The track error is significantly reduced with TPW assimilated (upper left panel).</a:t>
            </a:r>
          </a:p>
          <a:p>
            <a:pPr>
              <a:defRPr/>
            </a:pPr>
            <a:r>
              <a:rPr lang="en-US" sz="1600" b="1" kern="0" dirty="0" smtClean="0">
                <a:solidFill>
                  <a:srgbClr val="0000FF"/>
                </a:solidFill>
                <a:latin typeface="Times New Roman" pitchFamily="18" charset="0"/>
                <a:ea typeface="宋体"/>
                <a:cs typeface="Times New Roman" pitchFamily="18" charset="0"/>
              </a:rPr>
              <a:t> </a:t>
            </a:r>
          </a:p>
          <a:p>
            <a:pPr>
              <a:defRPr/>
            </a:pPr>
            <a:r>
              <a:rPr lang="en-US" sz="1600" b="1" kern="0" dirty="0" smtClean="0">
                <a:solidFill>
                  <a:srgbClr val="0000FF"/>
                </a:solidFill>
                <a:latin typeface="Times New Roman" pitchFamily="18" charset="0"/>
                <a:ea typeface="宋体"/>
                <a:cs typeface="Times New Roman" pitchFamily="18" charset="0"/>
              </a:rPr>
              <a:t>Rapid </a:t>
            </a:r>
            <a:r>
              <a:rPr lang="en-US" sz="1600" b="1" kern="0" dirty="0">
                <a:solidFill>
                  <a:srgbClr val="0000FF"/>
                </a:solidFill>
                <a:latin typeface="Times New Roman" pitchFamily="18" charset="0"/>
                <a:ea typeface="宋体"/>
                <a:cs typeface="Times New Roman" pitchFamily="18" charset="0"/>
              </a:rPr>
              <a:t>intensification from 9 to 10 September 2008 captured with TPW assimilated (</a:t>
            </a:r>
            <a:r>
              <a:rPr lang="en-US" sz="1600" b="1" kern="0" dirty="0" smtClean="0">
                <a:solidFill>
                  <a:srgbClr val="0000FF"/>
                </a:solidFill>
                <a:latin typeface="Times New Roman" pitchFamily="18" charset="0"/>
                <a:ea typeface="宋体"/>
                <a:cs typeface="Times New Roman" pitchFamily="18" charset="0"/>
              </a:rPr>
              <a:t>lower left </a:t>
            </a:r>
            <a:r>
              <a:rPr lang="en-US" sz="1600" b="1" kern="0" dirty="0">
                <a:solidFill>
                  <a:srgbClr val="0000FF"/>
                </a:solidFill>
                <a:latin typeface="Times New Roman" pitchFamily="18" charset="0"/>
                <a:ea typeface="宋体"/>
                <a:cs typeface="Times New Roman" pitchFamily="18" charset="0"/>
              </a:rPr>
              <a:t>panel). </a:t>
            </a:r>
          </a:p>
        </p:txBody>
      </p:sp>
      <p:sp>
        <p:nvSpPr>
          <p:cNvPr id="8" name="TextBox 7"/>
          <p:cNvSpPr txBox="1"/>
          <p:nvPr/>
        </p:nvSpPr>
        <p:spPr>
          <a:xfrm>
            <a:off x="5029200" y="762000"/>
            <a:ext cx="4038600"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kern="0" dirty="0">
                <a:solidFill>
                  <a:srgbClr val="0000FF"/>
                </a:solidFill>
                <a:latin typeface="Times New Roman" pitchFamily="18" charset="0"/>
                <a:ea typeface="宋体"/>
                <a:cs typeface="Times New Roman" pitchFamily="18" charset="0"/>
              </a:rPr>
              <a:t>CTL run</a:t>
            </a:r>
            <a:r>
              <a:rPr lang="en-US" kern="0" dirty="0">
                <a:solidFill>
                  <a:prstClr val="black"/>
                </a:solidFill>
                <a:latin typeface="Times New Roman" pitchFamily="18" charset="0"/>
                <a:ea typeface="宋体"/>
                <a:cs typeface="Times New Roman" pitchFamily="18" charset="0"/>
              </a:rPr>
              <a:t>: assimilate </a:t>
            </a:r>
            <a:r>
              <a:rPr lang="en-US" kern="0" dirty="0" err="1">
                <a:solidFill>
                  <a:prstClr val="black"/>
                </a:solidFill>
                <a:latin typeface="Times New Roman" pitchFamily="18" charset="0"/>
                <a:ea typeface="宋体"/>
                <a:cs typeface="Times New Roman" pitchFamily="18" charset="0"/>
              </a:rPr>
              <a:t>radiosonde</a:t>
            </a:r>
            <a:r>
              <a:rPr lang="en-US" kern="0" dirty="0">
                <a:solidFill>
                  <a:prstClr val="black"/>
                </a:solidFill>
                <a:latin typeface="Times New Roman" pitchFamily="18" charset="0"/>
                <a:ea typeface="宋体"/>
                <a:cs typeface="Times New Roman" pitchFamily="18" charset="0"/>
              </a:rPr>
              <a:t>, satellite cloud winds, </a:t>
            </a:r>
            <a:r>
              <a:rPr lang="en-US" kern="0" dirty="0" err="1">
                <a:solidFill>
                  <a:prstClr val="black"/>
                </a:solidFill>
                <a:latin typeface="Times New Roman" pitchFamily="18" charset="0"/>
                <a:ea typeface="宋体"/>
                <a:cs typeface="Times New Roman" pitchFamily="18" charset="0"/>
              </a:rPr>
              <a:t>QuikSCAT</a:t>
            </a:r>
            <a:r>
              <a:rPr lang="en-US" kern="0" dirty="0">
                <a:solidFill>
                  <a:prstClr val="black"/>
                </a:solidFill>
                <a:latin typeface="Times New Roman" pitchFamily="18" charset="0"/>
                <a:ea typeface="宋体"/>
                <a:cs typeface="Times New Roman" pitchFamily="18" charset="0"/>
              </a:rPr>
              <a:t> winds, aircraft data, COSMIC GPS refractivity, ship, and land surface data. WRF model and DART analysis are </a:t>
            </a:r>
            <a:r>
              <a:rPr lang="en-US" kern="0" dirty="0" smtClean="0">
                <a:solidFill>
                  <a:prstClr val="black"/>
                </a:solidFill>
                <a:latin typeface="Times New Roman" pitchFamily="18" charset="0"/>
                <a:ea typeface="宋体"/>
                <a:cs typeface="Times New Roman" pitchFamily="18" charset="0"/>
              </a:rPr>
              <a:t>used.</a:t>
            </a:r>
            <a:endParaRPr lang="en-US" dirty="0" smtClean="0">
              <a:solidFill>
                <a:prstClr val="black"/>
              </a:solidFill>
            </a:endParaRPr>
          </a:p>
        </p:txBody>
      </p:sp>
      <p:sp>
        <p:nvSpPr>
          <p:cNvPr id="9" name="Rectangle 2"/>
          <p:cNvSpPr txBox="1">
            <a:spLocks noChangeArrowheads="1"/>
          </p:cNvSpPr>
          <p:nvPr/>
        </p:nvSpPr>
        <p:spPr bwMode="auto">
          <a:xfrm>
            <a:off x="596776" y="76200"/>
            <a:ext cx="8151688" cy="55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00CC"/>
                </a:solidFill>
                <a:latin typeface="+mj-lt"/>
                <a:ea typeface="+mj-ea"/>
                <a:cs typeface="+mj-cs"/>
              </a:defRPr>
            </a:lvl1pPr>
            <a:lvl2pPr algn="l" rtl="0" eaLnBrk="0" fontAlgn="base" hangingPunct="0">
              <a:spcBef>
                <a:spcPct val="0"/>
              </a:spcBef>
              <a:spcAft>
                <a:spcPct val="0"/>
              </a:spcAft>
              <a:defRPr sz="3200" b="1">
                <a:solidFill>
                  <a:srgbClr val="0000CC"/>
                </a:solidFill>
                <a:latin typeface="Arial" charset="0"/>
                <a:ea typeface="华文细黑" pitchFamily="2" charset="-122"/>
              </a:defRPr>
            </a:lvl2pPr>
            <a:lvl3pPr algn="l" rtl="0" eaLnBrk="0" fontAlgn="base" hangingPunct="0">
              <a:spcBef>
                <a:spcPct val="0"/>
              </a:spcBef>
              <a:spcAft>
                <a:spcPct val="0"/>
              </a:spcAft>
              <a:defRPr sz="3200" b="1">
                <a:solidFill>
                  <a:srgbClr val="0000CC"/>
                </a:solidFill>
                <a:latin typeface="Arial" charset="0"/>
                <a:ea typeface="华文细黑" pitchFamily="2" charset="-122"/>
              </a:defRPr>
            </a:lvl3pPr>
            <a:lvl4pPr algn="l" rtl="0" eaLnBrk="0" fontAlgn="base" hangingPunct="0">
              <a:spcBef>
                <a:spcPct val="0"/>
              </a:spcBef>
              <a:spcAft>
                <a:spcPct val="0"/>
              </a:spcAft>
              <a:defRPr sz="3200" b="1">
                <a:solidFill>
                  <a:srgbClr val="0000CC"/>
                </a:solidFill>
                <a:latin typeface="Arial" charset="0"/>
                <a:ea typeface="华文细黑" pitchFamily="2" charset="-122"/>
              </a:defRPr>
            </a:lvl4pPr>
            <a:lvl5pPr algn="l" rtl="0" eaLnBrk="0" fontAlgn="base" hangingPunct="0">
              <a:spcBef>
                <a:spcPct val="0"/>
              </a:spcBef>
              <a:spcAft>
                <a:spcPct val="0"/>
              </a:spcAft>
              <a:defRPr sz="3200" b="1">
                <a:solidFill>
                  <a:srgbClr val="0000CC"/>
                </a:solidFill>
                <a:latin typeface="Arial" charset="0"/>
                <a:ea typeface="华文细黑" pitchFamily="2" charset="-122"/>
              </a:defRPr>
            </a:lvl5pPr>
            <a:lvl6pPr marL="457200" algn="l" rtl="0" eaLnBrk="1" fontAlgn="base" hangingPunct="1">
              <a:spcBef>
                <a:spcPct val="0"/>
              </a:spcBef>
              <a:spcAft>
                <a:spcPct val="0"/>
              </a:spcAft>
              <a:defRPr sz="3200" b="1">
                <a:solidFill>
                  <a:srgbClr val="0000CC"/>
                </a:solidFill>
                <a:latin typeface="Arial" charset="0"/>
                <a:ea typeface="华文细黑" pitchFamily="2" charset="-122"/>
              </a:defRPr>
            </a:lvl6pPr>
            <a:lvl7pPr marL="914400" algn="l" rtl="0" eaLnBrk="1" fontAlgn="base" hangingPunct="1">
              <a:spcBef>
                <a:spcPct val="0"/>
              </a:spcBef>
              <a:spcAft>
                <a:spcPct val="0"/>
              </a:spcAft>
              <a:defRPr sz="3200" b="1">
                <a:solidFill>
                  <a:srgbClr val="0000CC"/>
                </a:solidFill>
                <a:latin typeface="Arial" charset="0"/>
                <a:ea typeface="华文细黑" pitchFamily="2" charset="-122"/>
              </a:defRPr>
            </a:lvl7pPr>
            <a:lvl8pPr marL="1371600" algn="l" rtl="0" eaLnBrk="1" fontAlgn="base" hangingPunct="1">
              <a:spcBef>
                <a:spcPct val="0"/>
              </a:spcBef>
              <a:spcAft>
                <a:spcPct val="0"/>
              </a:spcAft>
              <a:defRPr sz="3200" b="1">
                <a:solidFill>
                  <a:srgbClr val="0000CC"/>
                </a:solidFill>
                <a:latin typeface="Arial" charset="0"/>
                <a:ea typeface="华文细黑" pitchFamily="2" charset="-122"/>
              </a:defRPr>
            </a:lvl8pPr>
            <a:lvl9pPr marL="1828800" algn="l" rtl="0" eaLnBrk="1" fontAlgn="base" hangingPunct="1">
              <a:spcBef>
                <a:spcPct val="0"/>
              </a:spcBef>
              <a:spcAft>
                <a:spcPct val="0"/>
              </a:spcAft>
              <a:defRPr sz="3200" b="1">
                <a:solidFill>
                  <a:srgbClr val="0000CC"/>
                </a:solidFill>
                <a:latin typeface="Arial" charset="0"/>
                <a:ea typeface="华文细黑" pitchFamily="2" charset="-122"/>
              </a:defRPr>
            </a:lvl9pPr>
          </a:lstStyle>
          <a:p>
            <a:pPr algn="ctr" eaLnBrk="1" hangingPunct="1"/>
            <a:r>
              <a:rPr lang="en-US" altLang="zh-CN" sz="1800" dirty="0" smtClean="0">
                <a:solidFill>
                  <a:srgbClr val="0000FF"/>
                </a:solidFill>
                <a:latin typeface="Times New Roman" pitchFamily="18" charset="0"/>
                <a:ea typeface="PMingLiU" pitchFamily="18" charset="-120"/>
                <a:cs typeface="Times New Roman" pitchFamily="18" charset="0"/>
              </a:rPr>
              <a:t>Typhoon </a:t>
            </a:r>
            <a:r>
              <a:rPr lang="en-US" altLang="zh-CN" sz="1800" dirty="0" err="1" smtClean="0">
                <a:solidFill>
                  <a:srgbClr val="0000FF"/>
                </a:solidFill>
                <a:latin typeface="Times New Roman" pitchFamily="18" charset="0"/>
                <a:ea typeface="PMingLiU" pitchFamily="18" charset="-120"/>
                <a:cs typeface="Times New Roman" pitchFamily="18" charset="0"/>
              </a:rPr>
              <a:t>Sinlaku</a:t>
            </a:r>
            <a:r>
              <a:rPr lang="en-US" altLang="zh-CN" sz="1800" dirty="0" smtClean="0">
                <a:solidFill>
                  <a:srgbClr val="0000FF"/>
                </a:solidFill>
                <a:latin typeface="Times New Roman" pitchFamily="18" charset="0"/>
                <a:ea typeface="PMingLiU" pitchFamily="18" charset="-120"/>
                <a:cs typeface="Times New Roman" pitchFamily="18" charset="0"/>
              </a:rPr>
              <a:t> (2008)  rapid intensification and track analysis with GOES-R TPW (using MODIS/AMSR-E TPW as proxy)</a:t>
            </a:r>
            <a:endParaRPr lang="en-US" sz="1800" b="0" dirty="0" smtClean="0">
              <a:solidFill>
                <a:srgbClr val="0000FF"/>
              </a:solidFill>
              <a:latin typeface="Times New Roman" pitchFamily="18" charset="0"/>
              <a:ea typeface="PMingLiU" pitchFamily="18" charset="-120"/>
              <a:cs typeface="Times New Roman" pitchFamily="18" charset="0"/>
            </a:endParaRPr>
          </a:p>
        </p:txBody>
      </p:sp>
      <p:grpSp>
        <p:nvGrpSpPr>
          <p:cNvPr id="18" name="Group 17"/>
          <p:cNvGrpSpPr/>
          <p:nvPr/>
        </p:nvGrpSpPr>
        <p:grpSpPr>
          <a:xfrm>
            <a:off x="301823" y="685800"/>
            <a:ext cx="4803577" cy="2895373"/>
            <a:chOff x="301823" y="762227"/>
            <a:chExt cx="4803577" cy="289537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78" y="762227"/>
              <a:ext cx="4571622" cy="2742973"/>
            </a:xfrm>
            <a:prstGeom prst="rect">
              <a:avLst/>
            </a:prstGeom>
          </p:spPr>
        </p:pic>
        <p:sp>
          <p:nvSpPr>
            <p:cNvPr id="11" name="TextBox 10"/>
            <p:cNvSpPr txBox="1"/>
            <p:nvPr/>
          </p:nvSpPr>
          <p:spPr>
            <a:xfrm>
              <a:off x="2228440" y="3380601"/>
              <a:ext cx="1276760" cy="276999"/>
            </a:xfrm>
            <a:prstGeom prst="rect">
              <a:avLst/>
            </a:prstGeom>
            <a:noFill/>
          </p:spPr>
          <p:txBody>
            <a:bodyPr wrap="none" rtlCol="0">
              <a:spAutoFit/>
            </a:bodyPr>
            <a:lstStyle/>
            <a:p>
              <a:r>
                <a:rPr lang="en-US" sz="1200" b="1" dirty="0" smtClean="0">
                  <a:solidFill>
                    <a:prstClr val="black"/>
                  </a:solidFill>
                  <a:latin typeface="Times New Roman" pitchFamily="18" charset="0"/>
                  <a:cs typeface="Times New Roman" pitchFamily="18" charset="0"/>
                </a:rPr>
                <a:t>September 2008</a:t>
              </a:r>
              <a:endParaRPr lang="en-US" sz="1200" b="1" dirty="0">
                <a:solidFill>
                  <a:prstClr val="black"/>
                </a:solidFill>
                <a:latin typeface="Times New Roman" pitchFamily="18" charset="0"/>
                <a:cs typeface="Times New Roman" pitchFamily="18" charset="0"/>
              </a:endParaRPr>
            </a:p>
          </p:txBody>
        </p:sp>
        <p:sp>
          <p:nvSpPr>
            <p:cNvPr id="13" name="TextBox 12"/>
            <p:cNvSpPr txBox="1"/>
            <p:nvPr/>
          </p:nvSpPr>
          <p:spPr>
            <a:xfrm rot="16200000">
              <a:off x="-295135" y="2120958"/>
              <a:ext cx="1501693" cy="307777"/>
            </a:xfrm>
            <a:prstGeom prst="rect">
              <a:avLst/>
            </a:prstGeom>
            <a:noFill/>
          </p:spPr>
          <p:txBody>
            <a:bodyPr wrap="none" rtlCol="0">
              <a:spAutoFit/>
            </a:bodyPr>
            <a:lstStyle/>
            <a:p>
              <a:r>
                <a:rPr lang="en-US" sz="1400" b="1" dirty="0" smtClean="0">
                  <a:solidFill>
                    <a:prstClr val="black"/>
                  </a:solidFill>
                  <a:latin typeface="Times New Roman" pitchFamily="18" charset="0"/>
                  <a:cs typeface="Times New Roman" pitchFamily="18" charset="0"/>
                </a:rPr>
                <a:t>Track error (km)</a:t>
              </a:r>
              <a:endParaRPr lang="en-US" sz="1400" b="1" dirty="0">
                <a:solidFill>
                  <a:prstClr val="black"/>
                </a:solidFill>
                <a:latin typeface="Times New Roman" pitchFamily="18" charset="0"/>
                <a:cs typeface="Times New Roman" pitchFamily="18" charset="0"/>
              </a:endParaRPr>
            </a:p>
          </p:txBody>
        </p:sp>
      </p:grpSp>
      <p:grpSp>
        <p:nvGrpSpPr>
          <p:cNvPr id="19" name="Group 18"/>
          <p:cNvGrpSpPr/>
          <p:nvPr/>
        </p:nvGrpSpPr>
        <p:grpSpPr>
          <a:xfrm>
            <a:off x="301823" y="3764304"/>
            <a:ext cx="4803577" cy="2941069"/>
            <a:chOff x="301823" y="3840731"/>
            <a:chExt cx="4803577" cy="2941069"/>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78" y="3840731"/>
              <a:ext cx="4571622" cy="2742973"/>
            </a:xfrm>
            <a:prstGeom prst="rect">
              <a:avLst/>
            </a:prstGeom>
          </p:spPr>
        </p:pic>
        <p:sp>
          <p:nvSpPr>
            <p:cNvPr id="12" name="TextBox 11"/>
            <p:cNvSpPr txBox="1"/>
            <p:nvPr/>
          </p:nvSpPr>
          <p:spPr>
            <a:xfrm>
              <a:off x="2228440" y="6504801"/>
              <a:ext cx="1276760" cy="276999"/>
            </a:xfrm>
            <a:prstGeom prst="rect">
              <a:avLst/>
            </a:prstGeom>
            <a:noFill/>
          </p:spPr>
          <p:txBody>
            <a:bodyPr wrap="none" rtlCol="0">
              <a:spAutoFit/>
            </a:bodyPr>
            <a:lstStyle/>
            <a:p>
              <a:r>
                <a:rPr lang="en-US" sz="1200" b="1" dirty="0" smtClean="0">
                  <a:solidFill>
                    <a:prstClr val="black"/>
                  </a:solidFill>
                  <a:latin typeface="Times New Roman" pitchFamily="18" charset="0"/>
                  <a:cs typeface="Times New Roman" pitchFamily="18" charset="0"/>
                </a:rPr>
                <a:t>September 2008</a:t>
              </a:r>
              <a:endParaRPr lang="en-US" sz="1200" b="1" dirty="0">
                <a:solidFill>
                  <a:prstClr val="black"/>
                </a:solidFill>
                <a:latin typeface="Times New Roman" pitchFamily="18" charset="0"/>
                <a:cs typeface="Times New Roman" pitchFamily="18" charset="0"/>
              </a:endParaRPr>
            </a:p>
          </p:txBody>
        </p:sp>
        <p:sp>
          <p:nvSpPr>
            <p:cNvPr id="14" name="TextBox 13"/>
            <p:cNvSpPr txBox="1"/>
            <p:nvPr/>
          </p:nvSpPr>
          <p:spPr>
            <a:xfrm rot="16200000">
              <a:off x="-548666" y="5115065"/>
              <a:ext cx="2008755" cy="307777"/>
            </a:xfrm>
            <a:prstGeom prst="rect">
              <a:avLst/>
            </a:prstGeom>
            <a:noFill/>
          </p:spPr>
          <p:txBody>
            <a:bodyPr wrap="none" rtlCol="0">
              <a:spAutoFit/>
            </a:bodyPr>
            <a:lstStyle/>
            <a:p>
              <a:r>
                <a:rPr lang="en-US" sz="1400" b="1" dirty="0" smtClean="0">
                  <a:solidFill>
                    <a:prstClr val="black"/>
                  </a:solidFill>
                  <a:latin typeface="Times New Roman" pitchFamily="18" charset="0"/>
                  <a:cs typeface="Times New Roman" pitchFamily="18" charset="0"/>
                </a:rPr>
                <a:t>Sea level pressure (</a:t>
              </a:r>
              <a:r>
                <a:rPr lang="en-US" sz="1400" b="1" dirty="0" err="1" smtClean="0">
                  <a:solidFill>
                    <a:prstClr val="black"/>
                  </a:solidFill>
                  <a:latin typeface="Times New Roman" pitchFamily="18" charset="0"/>
                  <a:cs typeface="Times New Roman" pitchFamily="18" charset="0"/>
                </a:rPr>
                <a:t>hPa</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grpSp>
      <p:pic>
        <p:nvPicPr>
          <p:cNvPr id="17" name="Picture 2"/>
          <p:cNvPicPr>
            <a:picLocks noChangeAspect="1" noChangeArrowheads="1"/>
          </p:cNvPicPr>
          <p:nvPr/>
        </p:nvPicPr>
        <p:blipFill>
          <a:blip r:embed="rId4" cstate="print"/>
          <a:srcRect/>
          <a:stretch>
            <a:fillRect/>
          </a:stretch>
        </p:blipFill>
        <p:spPr bwMode="auto">
          <a:xfrm>
            <a:off x="5029200" y="2286000"/>
            <a:ext cx="4046220" cy="2987040"/>
          </a:xfrm>
          <a:prstGeom prst="rect">
            <a:avLst/>
          </a:prstGeom>
          <a:noFill/>
          <a:ln w="9525">
            <a:noFill/>
            <a:miter lim="800000"/>
            <a:headEnd/>
            <a:tailEnd/>
          </a:ln>
        </p:spPr>
      </p:pic>
      <p:sp>
        <p:nvSpPr>
          <p:cNvPr id="20" name="TextBox 19"/>
          <p:cNvSpPr txBox="1"/>
          <p:nvPr/>
        </p:nvSpPr>
        <p:spPr>
          <a:xfrm>
            <a:off x="2819589" y="1752600"/>
            <a:ext cx="1610249" cy="369332"/>
          </a:xfrm>
          <a:prstGeom prst="rect">
            <a:avLst/>
          </a:prstGeom>
          <a:solidFill>
            <a:schemeClr val="bg1"/>
          </a:solidFill>
        </p:spPr>
        <p:txBody>
          <a:bodyPr wrap="none" rtlCol="0">
            <a:spAutoFit/>
          </a:bodyPr>
          <a:lstStyle/>
          <a:p>
            <a:r>
              <a:rPr lang="en-US" b="1" dirty="0" smtClean="0">
                <a:solidFill>
                  <a:srgbClr val="0000CC"/>
                </a:solidFill>
                <a:latin typeface="Times New Roman" pitchFamily="18" charset="0"/>
                <a:cs typeface="Times New Roman" pitchFamily="18" charset="0"/>
              </a:rPr>
              <a:t>Track analysis</a:t>
            </a:r>
            <a:endParaRPr lang="en-US" b="1" dirty="0">
              <a:solidFill>
                <a:srgbClr val="0000CC"/>
              </a:solidFill>
              <a:latin typeface="Times New Roman" pitchFamily="18" charset="0"/>
              <a:cs typeface="Times New Roman" pitchFamily="18" charset="0"/>
            </a:endParaRPr>
          </a:p>
        </p:txBody>
      </p:sp>
      <p:sp>
        <p:nvSpPr>
          <p:cNvPr id="21" name="TextBox 20"/>
          <p:cNvSpPr txBox="1"/>
          <p:nvPr/>
        </p:nvSpPr>
        <p:spPr>
          <a:xfrm>
            <a:off x="2819400" y="4507468"/>
            <a:ext cx="1905000" cy="369332"/>
          </a:xfrm>
          <a:prstGeom prst="rect">
            <a:avLst/>
          </a:prstGeom>
          <a:solidFill>
            <a:schemeClr val="bg1"/>
          </a:solidFill>
        </p:spPr>
        <p:txBody>
          <a:bodyPr wrap="square" rtlCol="0">
            <a:spAutoFit/>
          </a:bodyPr>
          <a:lstStyle/>
          <a:p>
            <a:r>
              <a:rPr lang="en-US" b="1" dirty="0" smtClean="0">
                <a:solidFill>
                  <a:srgbClr val="0000CC"/>
                </a:solidFill>
                <a:latin typeface="Times New Roman" pitchFamily="18" charset="0"/>
                <a:cs typeface="Times New Roman" pitchFamily="18" charset="0"/>
              </a:rPr>
              <a:t>Intensity analysis</a:t>
            </a:r>
            <a:endParaRPr lang="en-US" b="1" dirty="0">
              <a:solidFill>
                <a:srgbClr val="0000CC"/>
              </a:solidFill>
              <a:latin typeface="Times New Roman" pitchFamily="18" charset="0"/>
              <a:cs typeface="Times New Roman" pitchFamily="18" charset="0"/>
            </a:endParaRPr>
          </a:p>
        </p:txBody>
      </p:sp>
      <p:sp>
        <p:nvSpPr>
          <p:cNvPr id="22" name="TextBox 21"/>
          <p:cNvSpPr txBox="1"/>
          <p:nvPr/>
        </p:nvSpPr>
        <p:spPr>
          <a:xfrm>
            <a:off x="6847951" y="4050268"/>
            <a:ext cx="1370888" cy="369332"/>
          </a:xfrm>
          <a:prstGeom prst="rect">
            <a:avLst/>
          </a:prstGeom>
          <a:solidFill>
            <a:schemeClr val="bg1"/>
          </a:solidFill>
        </p:spPr>
        <p:txBody>
          <a:bodyPr wrap="none" rtlCol="0">
            <a:spAutoFit/>
          </a:bodyPr>
          <a:lstStyle/>
          <a:p>
            <a:r>
              <a:rPr lang="en-US" b="1" dirty="0" err="1" smtClean="0">
                <a:solidFill>
                  <a:srgbClr val="0000CC"/>
                </a:solidFill>
                <a:latin typeface="Times New Roman" pitchFamily="18" charset="0"/>
                <a:cs typeface="Times New Roman" pitchFamily="18" charset="0"/>
              </a:rPr>
              <a:t>Sinlaku</a:t>
            </a:r>
            <a:r>
              <a:rPr lang="en-US" b="1" dirty="0" smtClean="0">
                <a:solidFill>
                  <a:srgbClr val="0000CC"/>
                </a:solidFill>
                <a:latin typeface="Times New Roman" pitchFamily="18" charset="0"/>
                <a:cs typeface="Times New Roman" pitchFamily="18" charset="0"/>
              </a:rPr>
              <a:t> fact</a:t>
            </a:r>
            <a:endParaRPr lang="en-US"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915563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2800" dirty="0" smtClean="0"/>
              <a:t>WRF/GSI experiments on hurricane Irene (2011)</a:t>
            </a:r>
            <a:endParaRPr lang="en-US" sz="2800" dirty="0"/>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90" t="4002"/>
          <a:stretch/>
        </p:blipFill>
        <p:spPr bwMode="auto">
          <a:xfrm>
            <a:off x="3567164" y="3215473"/>
            <a:ext cx="5591985" cy="364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9600"/>
            <a:ext cx="4724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436096" y="1471880"/>
            <a:ext cx="3409072" cy="1323439"/>
          </a:xfrm>
          <a:prstGeom prst="rect">
            <a:avLst/>
          </a:prstGeom>
          <a:noFill/>
        </p:spPr>
        <p:txBody>
          <a:bodyPr wrap="square" rtlCol="0">
            <a:spAutoFit/>
          </a:bodyPr>
          <a:lstStyle/>
          <a:p>
            <a:r>
              <a:rPr lang="en-US" sz="2000" b="1" dirty="0">
                <a:solidFill>
                  <a:srgbClr val="F79646">
                    <a:lumMod val="75000"/>
                  </a:srgbClr>
                </a:solidFill>
              </a:rPr>
              <a:t>Resolution</a:t>
            </a:r>
          </a:p>
          <a:p>
            <a:r>
              <a:rPr lang="en-US" sz="2000" b="1" dirty="0" smtClean="0">
                <a:solidFill>
                  <a:prstClr val="black"/>
                </a:solidFill>
              </a:rPr>
              <a:t>Horizontal: </a:t>
            </a:r>
            <a:r>
              <a:rPr lang="en-US" sz="2000" dirty="0" smtClean="0">
                <a:solidFill>
                  <a:prstClr val="black"/>
                </a:solidFill>
              </a:rPr>
              <a:t>12km</a:t>
            </a:r>
          </a:p>
          <a:p>
            <a:r>
              <a:rPr lang="en-US" sz="2000" b="1" dirty="0" smtClean="0">
                <a:solidFill>
                  <a:prstClr val="black"/>
                </a:solidFill>
              </a:rPr>
              <a:t>Vertical:  </a:t>
            </a:r>
            <a:r>
              <a:rPr lang="en-US" sz="2000" dirty="0" smtClean="0">
                <a:solidFill>
                  <a:prstClr val="black"/>
                </a:solidFill>
              </a:rPr>
              <a:t>52 Levels</a:t>
            </a:r>
          </a:p>
          <a:p>
            <a:r>
              <a:rPr lang="en-US" sz="2000" dirty="0">
                <a:solidFill>
                  <a:prstClr val="black"/>
                </a:solidFill>
              </a:rPr>
              <a:t> </a:t>
            </a:r>
            <a:r>
              <a:rPr lang="en-US" sz="2000" dirty="0" smtClean="0">
                <a:solidFill>
                  <a:prstClr val="black"/>
                </a:solidFill>
              </a:rPr>
              <a:t>               from surface to 10hPa</a:t>
            </a:r>
            <a:endParaRPr lang="en-US" sz="2000" dirty="0">
              <a:solidFill>
                <a:prstClr val="black"/>
              </a:solidFill>
            </a:endParaRPr>
          </a:p>
        </p:txBody>
      </p:sp>
      <p:sp>
        <p:nvSpPr>
          <p:cNvPr id="11" name="TextBox 10"/>
          <p:cNvSpPr txBox="1"/>
          <p:nvPr/>
        </p:nvSpPr>
        <p:spPr>
          <a:xfrm>
            <a:off x="107504" y="4422804"/>
            <a:ext cx="4104456" cy="1631216"/>
          </a:xfrm>
          <a:prstGeom prst="rect">
            <a:avLst/>
          </a:prstGeom>
          <a:noFill/>
        </p:spPr>
        <p:txBody>
          <a:bodyPr wrap="square" rtlCol="0">
            <a:spAutoFit/>
          </a:bodyPr>
          <a:lstStyle/>
          <a:p>
            <a:r>
              <a:rPr lang="en-US" sz="2000" b="1" dirty="0" smtClean="0">
                <a:solidFill>
                  <a:srgbClr val="F79646">
                    <a:lumMod val="75000"/>
                  </a:srgbClr>
                </a:solidFill>
              </a:rPr>
              <a:t>Data</a:t>
            </a:r>
          </a:p>
          <a:p>
            <a:r>
              <a:rPr lang="en-US" sz="2000" dirty="0" smtClean="0">
                <a:solidFill>
                  <a:prstClr val="black"/>
                </a:solidFill>
              </a:rPr>
              <a:t>GTS  (conventional)</a:t>
            </a:r>
          </a:p>
          <a:p>
            <a:r>
              <a:rPr lang="en-US" sz="2000" dirty="0" err="1" smtClean="0">
                <a:solidFill>
                  <a:prstClr val="black"/>
                </a:solidFill>
              </a:rPr>
              <a:t>AIRSrad</a:t>
            </a:r>
            <a:r>
              <a:rPr lang="en-US" sz="2000" dirty="0" smtClean="0">
                <a:solidFill>
                  <a:prstClr val="black"/>
                </a:solidFill>
              </a:rPr>
              <a:t> (AIRS radiance)</a:t>
            </a:r>
          </a:p>
          <a:p>
            <a:r>
              <a:rPr lang="en-US" sz="2000" dirty="0" err="1" smtClean="0">
                <a:solidFill>
                  <a:prstClr val="black"/>
                </a:solidFill>
              </a:rPr>
              <a:t>AIRSsnd</a:t>
            </a:r>
            <a:r>
              <a:rPr lang="en-US" sz="2000" dirty="0" smtClean="0">
                <a:solidFill>
                  <a:prstClr val="black"/>
                </a:solidFill>
              </a:rPr>
              <a:t> (AIRS sounding)</a:t>
            </a:r>
          </a:p>
          <a:p>
            <a:r>
              <a:rPr lang="en-US" sz="2000" dirty="0" smtClean="0">
                <a:solidFill>
                  <a:prstClr val="black"/>
                </a:solidFill>
              </a:rPr>
              <a:t>4AMSUA (n15, n18, </a:t>
            </a:r>
            <a:r>
              <a:rPr lang="en-US" sz="2000" dirty="0" err="1" smtClean="0">
                <a:solidFill>
                  <a:prstClr val="black"/>
                </a:solidFill>
              </a:rPr>
              <a:t>metop</a:t>
            </a:r>
            <a:r>
              <a:rPr lang="en-US" sz="2000" dirty="0" smtClean="0">
                <a:solidFill>
                  <a:prstClr val="black"/>
                </a:solidFill>
              </a:rPr>
              <a:t>-a, aqua)</a:t>
            </a:r>
          </a:p>
        </p:txBody>
      </p:sp>
    </p:spTree>
    <p:extLst>
      <p:ext uri="{BB962C8B-B14F-4D97-AF65-F5344CB8AC3E}">
        <p14:creationId xmlns:p14="http://schemas.microsoft.com/office/powerpoint/2010/main" val="2851896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575416" y="2294559"/>
            <a:ext cx="8501574" cy="336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1279" y="2315955"/>
            <a:ext cx="0" cy="307590"/>
          </a:xfrm>
          <a:prstGeom prst="straightConnector1">
            <a:avLst/>
          </a:prstGeom>
          <a:ln w="28575">
            <a:solidFill>
              <a:srgbClr val="DC2AC7"/>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3990" y="1608317"/>
            <a:ext cx="1057610" cy="400110"/>
          </a:xfrm>
          <a:prstGeom prst="rect">
            <a:avLst/>
          </a:prstGeom>
          <a:noFill/>
        </p:spPr>
        <p:txBody>
          <a:bodyPr wrap="square" rtlCol="0">
            <a:spAutoFit/>
          </a:bodyPr>
          <a:lstStyle/>
          <a:p>
            <a:r>
              <a:rPr lang="en-US" sz="2000" dirty="0" smtClean="0">
                <a:solidFill>
                  <a:prstClr val="black"/>
                </a:solidFill>
              </a:rPr>
              <a:t>Spin up</a:t>
            </a:r>
            <a:endParaRPr lang="en-US" sz="2000" dirty="0">
              <a:solidFill>
                <a:prstClr val="black"/>
              </a:solidFill>
            </a:endParaRPr>
          </a:p>
        </p:txBody>
      </p:sp>
      <p:sp>
        <p:nvSpPr>
          <p:cNvPr id="16" name="Right Brace 15"/>
          <p:cNvSpPr/>
          <p:nvPr/>
        </p:nvSpPr>
        <p:spPr>
          <a:xfrm rot="5400000" flipH="1">
            <a:off x="1997134" y="1700633"/>
            <a:ext cx="190500" cy="964806"/>
          </a:xfrm>
          <a:prstGeom prst="rightBrace">
            <a:avLst>
              <a:gd name="adj1" fmla="val 45256"/>
              <a:gd name="adj2" fmla="val 50959"/>
            </a:avLst>
          </a:prstGeom>
          <a:ln w="28575">
            <a:solidFill>
              <a:srgbClr val="DC2A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 name="Right Brace 6"/>
          <p:cNvSpPr/>
          <p:nvPr/>
        </p:nvSpPr>
        <p:spPr>
          <a:xfrm rot="5400000" flipH="1">
            <a:off x="5019709" y="1702758"/>
            <a:ext cx="243692" cy="907366"/>
          </a:xfrm>
          <a:prstGeom prst="rightBrace">
            <a:avLst>
              <a:gd name="adj1" fmla="val 45256"/>
              <a:gd name="adj2" fmla="val 50959"/>
            </a:avLst>
          </a:prstGeom>
          <a:ln w="28575">
            <a:solidFill>
              <a:srgbClr val="DC2A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Right Brace 7"/>
          <p:cNvSpPr/>
          <p:nvPr/>
        </p:nvSpPr>
        <p:spPr>
          <a:xfrm rot="5400000" flipH="1">
            <a:off x="3485827" y="1692872"/>
            <a:ext cx="206023" cy="964806"/>
          </a:xfrm>
          <a:prstGeom prst="rightBrace">
            <a:avLst>
              <a:gd name="adj1" fmla="val 45256"/>
              <a:gd name="adj2" fmla="val 50959"/>
            </a:avLst>
          </a:prstGeom>
          <a:ln w="28575">
            <a:solidFill>
              <a:srgbClr val="DC2A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 name="Right Brace 8"/>
          <p:cNvSpPr/>
          <p:nvPr/>
        </p:nvSpPr>
        <p:spPr>
          <a:xfrm rot="5400000" flipH="1">
            <a:off x="6765995" y="339179"/>
            <a:ext cx="320793" cy="3623602"/>
          </a:xfrm>
          <a:prstGeom prst="rightBrace">
            <a:avLst>
              <a:gd name="adj1" fmla="val 45256"/>
              <a:gd name="adj2" fmla="val 50571"/>
            </a:avLst>
          </a:prstGeom>
          <a:ln w="28575">
            <a:solidFill>
              <a:srgbClr val="DC2A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1" name="TextBox 10"/>
          <p:cNvSpPr txBox="1"/>
          <p:nvPr/>
        </p:nvSpPr>
        <p:spPr>
          <a:xfrm>
            <a:off x="4884235" y="2654952"/>
            <a:ext cx="1219200" cy="400110"/>
          </a:xfrm>
          <a:prstGeom prst="rect">
            <a:avLst/>
          </a:prstGeom>
          <a:noFill/>
        </p:spPr>
        <p:txBody>
          <a:bodyPr wrap="square" rtlCol="0">
            <a:spAutoFit/>
          </a:bodyPr>
          <a:lstStyle/>
          <a:p>
            <a:r>
              <a:rPr lang="en-US" sz="2000" b="1" dirty="0" smtClean="0">
                <a:solidFill>
                  <a:srgbClr val="FF0000"/>
                </a:solidFill>
              </a:rPr>
              <a:t>T-0</a:t>
            </a:r>
            <a:endParaRPr lang="en-US" sz="2000" b="1" dirty="0">
              <a:solidFill>
                <a:srgbClr val="FF0000"/>
              </a:solidFill>
            </a:endParaRPr>
          </a:p>
        </p:txBody>
      </p:sp>
      <p:sp>
        <p:nvSpPr>
          <p:cNvPr id="15" name="TextBox 14"/>
          <p:cNvSpPr txBox="1"/>
          <p:nvPr/>
        </p:nvSpPr>
        <p:spPr>
          <a:xfrm>
            <a:off x="3403611" y="2654952"/>
            <a:ext cx="1219200" cy="400110"/>
          </a:xfrm>
          <a:prstGeom prst="rect">
            <a:avLst/>
          </a:prstGeom>
          <a:noFill/>
        </p:spPr>
        <p:txBody>
          <a:bodyPr wrap="square" rtlCol="0">
            <a:spAutoFit/>
          </a:bodyPr>
          <a:lstStyle/>
          <a:p>
            <a:r>
              <a:rPr lang="en-US" sz="2000" b="1" dirty="0" smtClean="0">
                <a:solidFill>
                  <a:srgbClr val="FF0000"/>
                </a:solidFill>
              </a:rPr>
              <a:t>T-6</a:t>
            </a:r>
            <a:endParaRPr lang="en-US" sz="2000" b="1" dirty="0">
              <a:solidFill>
                <a:srgbClr val="FF0000"/>
              </a:solidFill>
            </a:endParaRPr>
          </a:p>
        </p:txBody>
      </p:sp>
      <p:sp>
        <p:nvSpPr>
          <p:cNvPr id="17" name="TextBox 16"/>
          <p:cNvSpPr txBox="1"/>
          <p:nvPr/>
        </p:nvSpPr>
        <p:spPr>
          <a:xfrm>
            <a:off x="1829199" y="2645605"/>
            <a:ext cx="1219200" cy="400110"/>
          </a:xfrm>
          <a:prstGeom prst="rect">
            <a:avLst/>
          </a:prstGeom>
          <a:noFill/>
        </p:spPr>
        <p:txBody>
          <a:bodyPr wrap="square" rtlCol="0">
            <a:spAutoFit/>
          </a:bodyPr>
          <a:lstStyle/>
          <a:p>
            <a:r>
              <a:rPr lang="en-US" sz="2000" b="1" dirty="0" smtClean="0">
                <a:solidFill>
                  <a:srgbClr val="FF0000"/>
                </a:solidFill>
              </a:rPr>
              <a:t>T-12</a:t>
            </a:r>
            <a:endParaRPr lang="en-US" sz="2000" b="1" dirty="0">
              <a:solidFill>
                <a:srgbClr val="FF0000"/>
              </a:solidFill>
            </a:endParaRPr>
          </a:p>
        </p:txBody>
      </p:sp>
      <p:sp>
        <p:nvSpPr>
          <p:cNvPr id="18" name="TextBox 17"/>
          <p:cNvSpPr txBox="1"/>
          <p:nvPr/>
        </p:nvSpPr>
        <p:spPr>
          <a:xfrm>
            <a:off x="313990" y="2645605"/>
            <a:ext cx="1219200" cy="400110"/>
          </a:xfrm>
          <a:prstGeom prst="rect">
            <a:avLst/>
          </a:prstGeom>
          <a:noFill/>
        </p:spPr>
        <p:txBody>
          <a:bodyPr wrap="square" rtlCol="0">
            <a:spAutoFit/>
          </a:bodyPr>
          <a:lstStyle/>
          <a:p>
            <a:r>
              <a:rPr lang="en-US" sz="2000" b="1" dirty="0" smtClean="0">
                <a:solidFill>
                  <a:srgbClr val="FF0000"/>
                </a:solidFill>
              </a:rPr>
              <a:t>T-18</a:t>
            </a:r>
            <a:endParaRPr lang="en-US" sz="2000" b="1" dirty="0">
              <a:solidFill>
                <a:srgbClr val="FF0000"/>
              </a:solidFill>
            </a:endParaRPr>
          </a:p>
        </p:txBody>
      </p:sp>
      <p:sp>
        <p:nvSpPr>
          <p:cNvPr id="19" name="TextBox 18"/>
          <p:cNvSpPr txBox="1"/>
          <p:nvPr/>
        </p:nvSpPr>
        <p:spPr>
          <a:xfrm>
            <a:off x="1761790" y="1608317"/>
            <a:ext cx="744417" cy="400110"/>
          </a:xfrm>
          <a:prstGeom prst="rect">
            <a:avLst/>
          </a:prstGeom>
          <a:noFill/>
        </p:spPr>
        <p:txBody>
          <a:bodyPr wrap="square" rtlCol="0">
            <a:spAutoFit/>
          </a:bodyPr>
          <a:lstStyle/>
          <a:p>
            <a:r>
              <a:rPr lang="en-US" sz="2000" dirty="0" smtClean="0">
                <a:solidFill>
                  <a:prstClr val="black"/>
                </a:solidFill>
              </a:rPr>
              <a:t>Cyc1</a:t>
            </a:r>
            <a:endParaRPr lang="en-US" sz="2000" dirty="0">
              <a:solidFill>
                <a:prstClr val="black"/>
              </a:solidFill>
            </a:endParaRPr>
          </a:p>
        </p:txBody>
      </p:sp>
      <p:sp>
        <p:nvSpPr>
          <p:cNvPr id="22" name="TextBox 21"/>
          <p:cNvSpPr txBox="1"/>
          <p:nvPr/>
        </p:nvSpPr>
        <p:spPr>
          <a:xfrm>
            <a:off x="3244175" y="1631610"/>
            <a:ext cx="744417" cy="400110"/>
          </a:xfrm>
          <a:prstGeom prst="rect">
            <a:avLst/>
          </a:prstGeom>
          <a:noFill/>
        </p:spPr>
        <p:txBody>
          <a:bodyPr wrap="square" rtlCol="0">
            <a:spAutoFit/>
          </a:bodyPr>
          <a:lstStyle/>
          <a:p>
            <a:r>
              <a:rPr lang="en-US" sz="2000" dirty="0" smtClean="0">
                <a:solidFill>
                  <a:prstClr val="black"/>
                </a:solidFill>
              </a:rPr>
              <a:t>Cyc2</a:t>
            </a:r>
            <a:endParaRPr lang="en-US" sz="2000" dirty="0">
              <a:solidFill>
                <a:prstClr val="black"/>
              </a:solidFill>
            </a:endParaRPr>
          </a:p>
        </p:txBody>
      </p:sp>
      <p:cxnSp>
        <p:nvCxnSpPr>
          <p:cNvPr id="26" name="Straight Arrow Connector 25"/>
          <p:cNvCxnSpPr/>
          <p:nvPr/>
        </p:nvCxnSpPr>
        <p:spPr>
          <a:xfrm>
            <a:off x="2092384" y="2328196"/>
            <a:ext cx="0" cy="307590"/>
          </a:xfrm>
          <a:prstGeom prst="straightConnector1">
            <a:avLst/>
          </a:prstGeom>
          <a:ln w="28575">
            <a:solidFill>
              <a:srgbClr val="DC2AC7"/>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616384" y="2328196"/>
            <a:ext cx="0" cy="307590"/>
          </a:xfrm>
          <a:prstGeom prst="straightConnector1">
            <a:avLst/>
          </a:prstGeom>
          <a:ln w="28575">
            <a:solidFill>
              <a:srgbClr val="DC2AC7"/>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114590" y="2328196"/>
            <a:ext cx="0" cy="307590"/>
          </a:xfrm>
          <a:prstGeom prst="straightConnector1">
            <a:avLst/>
          </a:prstGeom>
          <a:ln w="28575">
            <a:solidFill>
              <a:srgbClr val="DC2AC7"/>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769347" y="1608317"/>
            <a:ext cx="744417" cy="400110"/>
          </a:xfrm>
          <a:prstGeom prst="rect">
            <a:avLst/>
          </a:prstGeom>
          <a:noFill/>
        </p:spPr>
        <p:txBody>
          <a:bodyPr wrap="square" rtlCol="0">
            <a:spAutoFit/>
          </a:bodyPr>
          <a:lstStyle/>
          <a:p>
            <a:r>
              <a:rPr lang="en-US" sz="2000" dirty="0" smtClean="0">
                <a:solidFill>
                  <a:prstClr val="black"/>
                </a:solidFill>
              </a:rPr>
              <a:t>Cyc3</a:t>
            </a:r>
            <a:endParaRPr lang="en-US" sz="2000" dirty="0">
              <a:solidFill>
                <a:prstClr val="black"/>
              </a:solidFill>
            </a:endParaRPr>
          </a:p>
        </p:txBody>
      </p:sp>
      <p:sp>
        <p:nvSpPr>
          <p:cNvPr id="30" name="TextBox 29"/>
          <p:cNvSpPr txBox="1"/>
          <p:nvPr/>
        </p:nvSpPr>
        <p:spPr>
          <a:xfrm>
            <a:off x="6409990" y="1608317"/>
            <a:ext cx="1371600" cy="400110"/>
          </a:xfrm>
          <a:prstGeom prst="rect">
            <a:avLst/>
          </a:prstGeom>
          <a:noFill/>
        </p:spPr>
        <p:txBody>
          <a:bodyPr wrap="square" rtlCol="0">
            <a:spAutoFit/>
          </a:bodyPr>
          <a:lstStyle/>
          <a:p>
            <a:r>
              <a:rPr lang="en-US" sz="2000" dirty="0" smtClean="0">
                <a:solidFill>
                  <a:prstClr val="black"/>
                </a:solidFill>
              </a:rPr>
              <a:t>Forecasting</a:t>
            </a:r>
            <a:endParaRPr lang="en-US" sz="2000" dirty="0">
              <a:solidFill>
                <a:prstClr val="black"/>
              </a:solidFill>
            </a:endParaRPr>
          </a:p>
        </p:txBody>
      </p:sp>
      <p:cxnSp>
        <p:nvCxnSpPr>
          <p:cNvPr id="31" name="Straight Arrow Connector 30"/>
          <p:cNvCxnSpPr/>
          <p:nvPr/>
        </p:nvCxnSpPr>
        <p:spPr>
          <a:xfrm>
            <a:off x="8738193" y="2315955"/>
            <a:ext cx="0" cy="307590"/>
          </a:xfrm>
          <a:prstGeom prst="straightConnector1">
            <a:avLst/>
          </a:prstGeom>
          <a:ln w="28575">
            <a:solidFill>
              <a:srgbClr val="DC2AC7"/>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305800" y="2609814"/>
            <a:ext cx="1219200" cy="400110"/>
          </a:xfrm>
          <a:prstGeom prst="rect">
            <a:avLst/>
          </a:prstGeom>
          <a:noFill/>
        </p:spPr>
        <p:txBody>
          <a:bodyPr wrap="square" rtlCol="0">
            <a:spAutoFit/>
          </a:bodyPr>
          <a:lstStyle/>
          <a:p>
            <a:r>
              <a:rPr lang="en-US" sz="2000" b="1" dirty="0" smtClean="0">
                <a:solidFill>
                  <a:srgbClr val="FF0000"/>
                </a:solidFill>
              </a:rPr>
              <a:t>T+48</a:t>
            </a:r>
            <a:endParaRPr lang="en-US" sz="2000" b="1" dirty="0">
              <a:solidFill>
                <a:srgbClr val="FF0000"/>
              </a:solidFill>
            </a:endParaRPr>
          </a:p>
        </p:txBody>
      </p:sp>
      <p:sp>
        <p:nvSpPr>
          <p:cNvPr id="33" name="TextBox 32"/>
          <p:cNvSpPr txBox="1"/>
          <p:nvPr/>
        </p:nvSpPr>
        <p:spPr>
          <a:xfrm>
            <a:off x="581279" y="1066800"/>
            <a:ext cx="4580607" cy="461665"/>
          </a:xfrm>
          <a:prstGeom prst="rect">
            <a:avLst/>
          </a:prstGeom>
          <a:noFill/>
        </p:spPr>
        <p:txBody>
          <a:bodyPr wrap="square" rtlCol="0">
            <a:spAutoFit/>
          </a:bodyPr>
          <a:lstStyle/>
          <a:p>
            <a:r>
              <a:rPr lang="en-US" sz="2400" b="1" dirty="0" smtClean="0">
                <a:solidFill>
                  <a:srgbClr val="1F497D">
                    <a:lumMod val="60000"/>
                    <a:lumOff val="40000"/>
                  </a:srgbClr>
                </a:solidFill>
              </a:rPr>
              <a:t>Window Time: -1.5hr to +1.5hr</a:t>
            </a:r>
            <a:endParaRPr lang="en-US" sz="2400" b="1" dirty="0">
              <a:solidFill>
                <a:srgbClr val="1F497D">
                  <a:lumMod val="60000"/>
                  <a:lumOff val="40000"/>
                </a:srgbClr>
              </a:solidFill>
            </a:endParaRPr>
          </a:p>
        </p:txBody>
      </p:sp>
      <p:graphicFrame>
        <p:nvGraphicFramePr>
          <p:cNvPr id="56" name="Table 55"/>
          <p:cNvGraphicFramePr>
            <a:graphicFrameLocks noGrp="1"/>
          </p:cNvGraphicFramePr>
          <p:nvPr>
            <p:extLst>
              <p:ext uri="{D42A27DB-BD31-4B8C-83A1-F6EECF244321}">
                <p14:modId xmlns:p14="http://schemas.microsoft.com/office/powerpoint/2010/main" val="2158181895"/>
              </p:ext>
            </p:extLst>
          </p:nvPr>
        </p:nvGraphicFramePr>
        <p:xfrm>
          <a:off x="161590" y="3132758"/>
          <a:ext cx="8677610" cy="1856956"/>
        </p:xfrm>
        <a:graphic>
          <a:graphicData uri="http://schemas.openxmlformats.org/drawingml/2006/table">
            <a:tbl>
              <a:tblPr firstRow="1" bandRow="1">
                <a:tableStyleId>{22838BEF-8BB2-4498-84A7-C5851F593DF1}</a:tableStyleId>
              </a:tblPr>
              <a:tblGrid>
                <a:gridCol w="1465448"/>
                <a:gridCol w="1465445"/>
                <a:gridCol w="1379242"/>
                <a:gridCol w="1278103"/>
                <a:gridCol w="1754052"/>
                <a:gridCol w="1335320"/>
              </a:tblGrid>
              <a:tr h="464239">
                <a:tc>
                  <a:txBody>
                    <a:bodyPr/>
                    <a:lstStyle/>
                    <a:p>
                      <a:pPr algn="ctr"/>
                      <a:r>
                        <a:rPr lang="en-US" b="1" dirty="0" smtClean="0"/>
                        <a:t>8-21-12UTC</a:t>
                      </a:r>
                      <a:endParaRPr lang="en-US" b="1" dirty="0"/>
                    </a:p>
                  </a:txBody>
                  <a:tcPr/>
                </a:tc>
                <a:tc>
                  <a:txBody>
                    <a:bodyPr/>
                    <a:lstStyle/>
                    <a:p>
                      <a:pPr algn="ctr"/>
                      <a:r>
                        <a:rPr lang="en-US" b="1" dirty="0" smtClean="0">
                          <a:solidFill>
                            <a:schemeClr val="accent6">
                              <a:lumMod val="75000"/>
                            </a:schemeClr>
                          </a:solidFill>
                        </a:rPr>
                        <a:t>8-21-18</a:t>
                      </a:r>
                      <a:endParaRPr lang="en-US" b="1" dirty="0">
                        <a:solidFill>
                          <a:schemeClr val="accent6">
                            <a:lumMod val="75000"/>
                          </a:schemeClr>
                        </a:solidFill>
                      </a:endParaRPr>
                    </a:p>
                  </a:txBody>
                  <a:tcPr/>
                </a:tc>
                <a:tc>
                  <a:txBody>
                    <a:bodyPr/>
                    <a:lstStyle/>
                    <a:p>
                      <a:pPr algn="ctr"/>
                      <a:r>
                        <a:rPr lang="en-US" b="1" dirty="0" smtClean="0"/>
                        <a:t>8-22-00</a:t>
                      </a:r>
                      <a:endParaRPr lang="en-US" b="1" dirty="0"/>
                    </a:p>
                  </a:txBody>
                  <a:tcPr/>
                </a:tc>
                <a:tc>
                  <a:txBody>
                    <a:bodyPr/>
                    <a:lstStyle/>
                    <a:p>
                      <a:pPr algn="ctr"/>
                      <a:r>
                        <a:rPr lang="en-US" sz="1800" b="1" kern="1200" dirty="0" smtClean="0">
                          <a:solidFill>
                            <a:schemeClr val="accent6">
                              <a:lumMod val="75000"/>
                            </a:schemeClr>
                          </a:solidFill>
                          <a:latin typeface="+mn-lt"/>
                          <a:ea typeface="+mn-ea"/>
                          <a:cs typeface="+mn-cs"/>
                        </a:rPr>
                        <a:t>8-22-06</a:t>
                      </a:r>
                      <a:endParaRPr lang="en-US" sz="1800" b="1" kern="1200" dirty="0">
                        <a:solidFill>
                          <a:schemeClr val="accent6">
                            <a:lumMod val="75000"/>
                          </a:schemeClr>
                        </a:solidFill>
                        <a:latin typeface="+mn-lt"/>
                        <a:ea typeface="+mn-ea"/>
                        <a:cs typeface="+mn-cs"/>
                      </a:endParaRPr>
                    </a:p>
                  </a:txBody>
                  <a:tcPr/>
                </a:tc>
                <a:tc>
                  <a:txBody>
                    <a:bodyPr/>
                    <a:lstStyle/>
                    <a:p>
                      <a:pPr algn="ctr"/>
                      <a:endParaRPr lang="en-US" b="1" dirty="0"/>
                    </a:p>
                  </a:txBody>
                  <a:tcPr/>
                </a:tc>
                <a:tc>
                  <a:txBody>
                    <a:bodyPr/>
                    <a:lstStyle/>
                    <a:p>
                      <a:pPr marL="0" algn="ctr" defTabSz="914400" rtl="0" eaLnBrk="1" latinLnBrk="0" hangingPunct="1"/>
                      <a:r>
                        <a:rPr lang="en-US" sz="1800" b="1" kern="1200" dirty="0" smtClean="0">
                          <a:solidFill>
                            <a:schemeClr val="tx1"/>
                          </a:solidFill>
                          <a:latin typeface="+mn-lt"/>
                          <a:ea typeface="+mn-ea"/>
                          <a:cs typeface="+mn-cs"/>
                        </a:rPr>
                        <a:t>8-24-06</a:t>
                      </a:r>
                      <a:endParaRPr lang="en-US" sz="1800" b="1" kern="1200" dirty="0">
                        <a:solidFill>
                          <a:schemeClr val="tx1"/>
                        </a:solidFill>
                        <a:latin typeface="+mn-lt"/>
                        <a:ea typeface="+mn-ea"/>
                        <a:cs typeface="+mn-cs"/>
                      </a:endParaRPr>
                    </a:p>
                  </a:txBody>
                  <a:tcPr/>
                </a:tc>
              </a:tr>
              <a:tr h="4642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8-21-18UTC</a:t>
                      </a:r>
                    </a:p>
                  </a:txBody>
                  <a:tcPr/>
                </a:tc>
                <a:tc>
                  <a:txBody>
                    <a:bodyPr/>
                    <a:lstStyle/>
                    <a:p>
                      <a:pPr algn="ctr"/>
                      <a:r>
                        <a:rPr lang="en-US" b="1" dirty="0" smtClean="0"/>
                        <a:t>8-22-00</a:t>
                      </a:r>
                      <a:endParaRPr lang="en-US" b="1" dirty="0"/>
                    </a:p>
                  </a:txBody>
                  <a:tcPr/>
                </a:tc>
                <a:tc>
                  <a:txBody>
                    <a:bodyPr/>
                    <a:lstStyle/>
                    <a:p>
                      <a:pPr marL="0" algn="ctr" defTabSz="914400" rtl="0" eaLnBrk="1" latinLnBrk="0" hangingPunct="1"/>
                      <a:r>
                        <a:rPr lang="en-US" sz="1800" b="1" kern="1200" dirty="0" smtClean="0">
                          <a:solidFill>
                            <a:schemeClr val="accent6">
                              <a:lumMod val="75000"/>
                            </a:schemeClr>
                          </a:solidFill>
                          <a:latin typeface="+mn-lt"/>
                          <a:ea typeface="+mn-ea"/>
                          <a:cs typeface="+mn-cs"/>
                        </a:rPr>
                        <a:t>8-22-06</a:t>
                      </a:r>
                      <a:endParaRPr lang="en-US" sz="1800" b="1" kern="1200" dirty="0">
                        <a:solidFill>
                          <a:schemeClr val="accent6">
                            <a:lumMod val="75000"/>
                          </a:schemeClr>
                        </a:solidFill>
                        <a:latin typeface="+mn-lt"/>
                        <a:ea typeface="+mn-ea"/>
                        <a:cs typeface="+mn-cs"/>
                      </a:endParaRPr>
                    </a:p>
                  </a:txBody>
                  <a:tcPr/>
                </a:tc>
                <a:tc>
                  <a:txBody>
                    <a:bodyPr/>
                    <a:lstStyle/>
                    <a:p>
                      <a:pPr algn="ctr"/>
                      <a:r>
                        <a:rPr lang="en-US" b="1" dirty="0" smtClean="0"/>
                        <a:t>8-22-12</a:t>
                      </a:r>
                      <a:endParaRPr lang="en-US" b="1" dirty="0"/>
                    </a:p>
                  </a:txBody>
                  <a:tcPr/>
                </a:tc>
                <a:tc>
                  <a:txBody>
                    <a:bodyPr/>
                    <a:lstStyle/>
                    <a:p>
                      <a:pPr marL="0" algn="ctr" defTabSz="914400" rtl="0" eaLnBrk="1" latinLnBrk="0" hangingPunct="1"/>
                      <a:endParaRPr lang="en-US" sz="1800" b="1" kern="1200">
                        <a:solidFill>
                          <a:schemeClr val="tx1"/>
                        </a:solidFill>
                        <a:latin typeface="+mn-lt"/>
                        <a:ea typeface="+mn-ea"/>
                        <a:cs typeface="+mn-cs"/>
                      </a:endParaRPr>
                    </a:p>
                  </a:txBody>
                  <a:tcPr/>
                </a:tc>
                <a:tc>
                  <a:txBody>
                    <a:bodyPr/>
                    <a:lstStyle/>
                    <a:p>
                      <a:pPr marL="0" algn="ctr" defTabSz="914400" rtl="0" eaLnBrk="1" latinLnBrk="0" hangingPunct="1"/>
                      <a:r>
                        <a:rPr lang="en-US" sz="1800" b="1" kern="1200" dirty="0" smtClean="0">
                          <a:solidFill>
                            <a:schemeClr val="tx1"/>
                          </a:solidFill>
                          <a:latin typeface="+mn-lt"/>
                          <a:ea typeface="+mn-ea"/>
                          <a:cs typeface="+mn-cs"/>
                        </a:rPr>
                        <a:t>8-24-12</a:t>
                      </a:r>
                      <a:endParaRPr lang="en-US" sz="1800" b="1" kern="1200" dirty="0">
                        <a:solidFill>
                          <a:schemeClr val="tx1"/>
                        </a:solidFill>
                        <a:latin typeface="+mn-lt"/>
                        <a:ea typeface="+mn-ea"/>
                        <a:cs typeface="+mn-cs"/>
                      </a:endParaRPr>
                    </a:p>
                  </a:txBody>
                  <a:tcPr/>
                </a:tc>
              </a:tr>
              <a:tr h="4642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8-22-00UTC</a:t>
                      </a:r>
                    </a:p>
                  </a:txBody>
                  <a:tcPr/>
                </a:tc>
                <a:tc>
                  <a:txBody>
                    <a:bodyPr/>
                    <a:lstStyle/>
                    <a:p>
                      <a:pPr marL="0" algn="ctr" defTabSz="914400" rtl="0" eaLnBrk="1" latinLnBrk="0" hangingPunct="1"/>
                      <a:r>
                        <a:rPr lang="en-US" sz="1800" b="1" kern="1200" dirty="0" smtClean="0">
                          <a:solidFill>
                            <a:schemeClr val="accent6">
                              <a:lumMod val="75000"/>
                            </a:schemeClr>
                          </a:solidFill>
                          <a:latin typeface="+mn-lt"/>
                          <a:ea typeface="+mn-ea"/>
                          <a:cs typeface="+mn-cs"/>
                        </a:rPr>
                        <a:t>8-22-06</a:t>
                      </a:r>
                      <a:endParaRPr lang="en-US" sz="1800" b="1" kern="1200" dirty="0">
                        <a:solidFill>
                          <a:schemeClr val="accent6">
                            <a:lumMod val="75000"/>
                          </a:schemeClr>
                        </a:solidFill>
                        <a:latin typeface="+mn-lt"/>
                        <a:ea typeface="+mn-ea"/>
                        <a:cs typeface="+mn-cs"/>
                      </a:endParaRPr>
                    </a:p>
                  </a:txBody>
                  <a:tcPr/>
                </a:tc>
                <a:tc>
                  <a:txBody>
                    <a:bodyPr/>
                    <a:lstStyle/>
                    <a:p>
                      <a:pPr algn="ctr"/>
                      <a:r>
                        <a:rPr lang="en-US" b="1" dirty="0" smtClean="0"/>
                        <a:t>8-22-12</a:t>
                      </a:r>
                      <a:endParaRPr lang="en-US" b="1" dirty="0"/>
                    </a:p>
                  </a:txBody>
                  <a:tcPr/>
                </a:tc>
                <a:tc>
                  <a:txBody>
                    <a:bodyPr/>
                    <a:lstStyle/>
                    <a:p>
                      <a:pPr marL="0" algn="ctr" defTabSz="914400" rtl="0" eaLnBrk="1" latinLnBrk="0" hangingPunct="1"/>
                      <a:r>
                        <a:rPr lang="en-US" sz="1800" b="1" kern="1200" dirty="0" smtClean="0">
                          <a:solidFill>
                            <a:schemeClr val="accent6">
                              <a:lumMod val="75000"/>
                            </a:schemeClr>
                          </a:solidFill>
                          <a:latin typeface="+mn-lt"/>
                          <a:ea typeface="+mn-ea"/>
                          <a:cs typeface="+mn-cs"/>
                        </a:rPr>
                        <a:t>8-22-18</a:t>
                      </a:r>
                      <a:endParaRPr lang="en-US" sz="1800" b="1" kern="1200" dirty="0">
                        <a:solidFill>
                          <a:schemeClr val="accent6">
                            <a:lumMod val="75000"/>
                          </a:schemeClr>
                        </a:solidFill>
                        <a:latin typeface="+mn-lt"/>
                        <a:ea typeface="+mn-ea"/>
                        <a:cs typeface="+mn-cs"/>
                      </a:endParaRPr>
                    </a:p>
                  </a:txBody>
                  <a:tcPr/>
                </a:tc>
                <a:tc>
                  <a:txBody>
                    <a:bodyPr/>
                    <a:lstStyle/>
                    <a:p>
                      <a:pPr algn="ctr"/>
                      <a:endParaRPr lang="en-US" b="1" dirty="0"/>
                    </a:p>
                  </a:txBody>
                  <a:tcPr/>
                </a:tc>
                <a:tc>
                  <a:txBody>
                    <a:bodyPr/>
                    <a:lstStyle/>
                    <a:p>
                      <a:pPr marL="0" algn="ctr" defTabSz="914400" rtl="0" eaLnBrk="1" latinLnBrk="0" hangingPunct="1"/>
                      <a:r>
                        <a:rPr lang="en-US" sz="1800" b="1" kern="1200" dirty="0" smtClean="0">
                          <a:solidFill>
                            <a:schemeClr val="tx1"/>
                          </a:solidFill>
                          <a:latin typeface="+mn-lt"/>
                          <a:ea typeface="+mn-ea"/>
                          <a:cs typeface="+mn-cs"/>
                        </a:rPr>
                        <a:t>8-24-18</a:t>
                      </a:r>
                      <a:endParaRPr lang="en-US" sz="1800" b="1" kern="1200" dirty="0">
                        <a:solidFill>
                          <a:schemeClr val="tx1"/>
                        </a:solidFill>
                        <a:latin typeface="+mn-lt"/>
                        <a:ea typeface="+mn-ea"/>
                        <a:cs typeface="+mn-cs"/>
                      </a:endParaRPr>
                    </a:p>
                  </a:txBody>
                  <a:tcPr/>
                </a:tc>
              </a:tr>
              <a:tr h="4642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8-22-06UTC</a:t>
                      </a:r>
                    </a:p>
                  </a:txBody>
                  <a:tcPr/>
                </a:tc>
                <a:tc>
                  <a:txBody>
                    <a:bodyPr/>
                    <a:lstStyle/>
                    <a:p>
                      <a:pPr algn="ctr"/>
                      <a:r>
                        <a:rPr lang="en-US" b="1" dirty="0" smtClean="0"/>
                        <a:t>8-22-12</a:t>
                      </a:r>
                      <a:endParaRPr lang="en-US" b="1" dirty="0"/>
                    </a:p>
                  </a:txBody>
                  <a:tcPr/>
                </a:tc>
                <a:tc>
                  <a:txBody>
                    <a:bodyPr/>
                    <a:lstStyle/>
                    <a:p>
                      <a:pPr marL="0" algn="ctr" defTabSz="914400" rtl="0" eaLnBrk="1" latinLnBrk="0" hangingPunct="1"/>
                      <a:r>
                        <a:rPr lang="en-US" sz="1800" b="1" kern="1200" dirty="0" smtClean="0">
                          <a:solidFill>
                            <a:schemeClr val="accent6">
                              <a:lumMod val="75000"/>
                            </a:schemeClr>
                          </a:solidFill>
                          <a:latin typeface="+mn-lt"/>
                          <a:ea typeface="+mn-ea"/>
                          <a:cs typeface="+mn-cs"/>
                        </a:rPr>
                        <a:t>8-22-18</a:t>
                      </a:r>
                      <a:endParaRPr lang="en-US" sz="1800" b="1" kern="1200" dirty="0">
                        <a:solidFill>
                          <a:schemeClr val="accent6">
                            <a:lumMod val="75000"/>
                          </a:schemeClr>
                        </a:solidFill>
                        <a:latin typeface="+mn-lt"/>
                        <a:ea typeface="+mn-ea"/>
                        <a:cs typeface="+mn-cs"/>
                      </a:endParaRPr>
                    </a:p>
                  </a:txBody>
                  <a:tcPr/>
                </a:tc>
                <a:tc>
                  <a:txBody>
                    <a:bodyPr/>
                    <a:lstStyle/>
                    <a:p>
                      <a:pPr algn="ctr"/>
                      <a:r>
                        <a:rPr lang="en-US" b="1" dirty="0" smtClean="0"/>
                        <a:t>8-23-00</a:t>
                      </a:r>
                      <a:endParaRPr lang="en-US" b="1" dirty="0"/>
                    </a:p>
                  </a:txBody>
                  <a:tcPr/>
                </a:tc>
                <a:tc>
                  <a:txBody>
                    <a:bodyPr/>
                    <a:lstStyle/>
                    <a:p>
                      <a:pPr algn="ctr"/>
                      <a:endParaRPr lang="en-US" b="1" dirty="0"/>
                    </a:p>
                  </a:txBody>
                  <a:tcPr/>
                </a:tc>
                <a:tc>
                  <a:txBody>
                    <a:bodyPr/>
                    <a:lstStyle/>
                    <a:p>
                      <a:pPr algn="ctr"/>
                      <a:r>
                        <a:rPr lang="en-US" b="1" dirty="0" smtClean="0">
                          <a:solidFill>
                            <a:schemeClr val="tx1"/>
                          </a:solidFill>
                        </a:rPr>
                        <a:t>8-25-00</a:t>
                      </a:r>
                      <a:endParaRPr lang="en-US" b="1" dirty="0">
                        <a:solidFill>
                          <a:schemeClr val="tx1"/>
                        </a:solidFill>
                      </a:endParaRPr>
                    </a:p>
                  </a:txBody>
                  <a:tcPr/>
                </a:tc>
              </a:tr>
            </a:tbl>
          </a:graphicData>
        </a:graphic>
      </p:graphicFrame>
      <p:sp>
        <p:nvSpPr>
          <p:cNvPr id="57" name="Title 1"/>
          <p:cNvSpPr>
            <a:spLocks noGrp="1"/>
          </p:cNvSpPr>
          <p:nvPr>
            <p:ph type="title"/>
          </p:nvPr>
        </p:nvSpPr>
        <p:spPr>
          <a:xfrm>
            <a:off x="381000" y="37514"/>
            <a:ext cx="8229600" cy="1143000"/>
          </a:xfrm>
        </p:spPr>
        <p:txBody>
          <a:bodyPr>
            <a:normAutofit/>
          </a:bodyPr>
          <a:lstStyle/>
          <a:p>
            <a:r>
              <a:rPr lang="en-US" sz="4000" dirty="0" smtClean="0"/>
              <a:t>Experimental Design</a:t>
            </a:r>
            <a:endParaRPr lang="en-US" sz="4000" dirty="0"/>
          </a:p>
        </p:txBody>
      </p:sp>
    </p:spTree>
    <p:extLst>
      <p:ext uri="{BB962C8B-B14F-4D97-AF65-F5344CB8AC3E}">
        <p14:creationId xmlns:p14="http://schemas.microsoft.com/office/powerpoint/2010/main" val="1846512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description</a:t>
            </a:r>
            <a:endParaRPr lang="en-US" dirty="0"/>
          </a:p>
        </p:txBody>
      </p:sp>
      <p:sp>
        <p:nvSpPr>
          <p:cNvPr id="3" name="Content Placeholder 2"/>
          <p:cNvSpPr>
            <a:spLocks noGrp="1"/>
          </p:cNvSpPr>
          <p:nvPr>
            <p:ph idx="1"/>
          </p:nvPr>
        </p:nvSpPr>
        <p:spPr>
          <a:xfrm>
            <a:off x="457200" y="1905000"/>
            <a:ext cx="8229600" cy="4221163"/>
          </a:xfrm>
        </p:spPr>
        <p:txBody>
          <a:bodyPr>
            <a:normAutofit/>
          </a:bodyPr>
          <a:lstStyle/>
          <a:p>
            <a:r>
              <a:rPr lang="en-US" sz="2800" b="1" dirty="0" smtClean="0"/>
              <a:t>Forecast model: WRF-ARW 3.2.1</a:t>
            </a:r>
          </a:p>
          <a:p>
            <a:r>
              <a:rPr lang="en-US" sz="2800" b="1" dirty="0" smtClean="0"/>
              <a:t>Data assimilation: GSI V3</a:t>
            </a:r>
          </a:p>
          <a:p>
            <a:r>
              <a:rPr lang="en-US" sz="2800" b="1" dirty="0" smtClean="0"/>
              <a:t>Physical schemes</a:t>
            </a:r>
            <a:endParaRPr lang="en-US" dirty="0" smtClean="0"/>
          </a:p>
          <a:p>
            <a:pPr marL="571500" indent="-571500">
              <a:buFont typeface="+mj-lt"/>
              <a:buAutoNum type="romanLcPeriod"/>
            </a:pPr>
            <a:r>
              <a:rPr lang="en-US" sz="2600" b="1" dirty="0" smtClean="0">
                <a:solidFill>
                  <a:srgbClr val="00B050"/>
                </a:solidFill>
              </a:rPr>
              <a:t>Microphysics: </a:t>
            </a:r>
            <a:r>
              <a:rPr lang="en-US" sz="2600" dirty="0"/>
              <a:t>WRF Single-Moment 6-class </a:t>
            </a:r>
            <a:r>
              <a:rPr lang="en-US" sz="2600" dirty="0" smtClean="0"/>
              <a:t>scheme</a:t>
            </a:r>
          </a:p>
          <a:p>
            <a:pPr marL="571500" indent="-571500">
              <a:buFont typeface="+mj-lt"/>
              <a:buAutoNum type="romanLcPeriod"/>
            </a:pPr>
            <a:r>
              <a:rPr lang="en-US" sz="2600" b="1" dirty="0" smtClean="0">
                <a:solidFill>
                  <a:srgbClr val="00B050"/>
                </a:solidFill>
              </a:rPr>
              <a:t>Cumulus: </a:t>
            </a:r>
            <a:r>
              <a:rPr lang="en-US" sz="2600" dirty="0" err="1"/>
              <a:t>Grell</a:t>
            </a:r>
            <a:r>
              <a:rPr lang="en-US" sz="2600" dirty="0"/>
              <a:t> 3d ensemble cumulus </a:t>
            </a:r>
            <a:r>
              <a:rPr lang="en-US" sz="2600" dirty="0" smtClean="0"/>
              <a:t>scheme</a:t>
            </a:r>
          </a:p>
          <a:p>
            <a:pPr marL="571500" indent="-571500">
              <a:buFont typeface="+mj-lt"/>
              <a:buAutoNum type="romanLcPeriod"/>
            </a:pPr>
            <a:r>
              <a:rPr lang="en-US" sz="2600" b="1" dirty="0" err="1">
                <a:solidFill>
                  <a:srgbClr val="00B050"/>
                </a:solidFill>
              </a:rPr>
              <a:t>Longwave</a:t>
            </a:r>
            <a:r>
              <a:rPr lang="en-US" sz="2600" b="1" dirty="0">
                <a:solidFill>
                  <a:srgbClr val="00B050"/>
                </a:solidFill>
              </a:rPr>
              <a:t>: </a:t>
            </a:r>
            <a:r>
              <a:rPr lang="en-US" sz="2600" dirty="0"/>
              <a:t>RRTMG </a:t>
            </a:r>
            <a:r>
              <a:rPr lang="en-US" sz="2600" dirty="0" smtClean="0"/>
              <a:t>scheme</a:t>
            </a:r>
          </a:p>
          <a:p>
            <a:pPr marL="571500" indent="-571500">
              <a:buFont typeface="+mj-lt"/>
              <a:buAutoNum type="romanLcPeriod"/>
            </a:pPr>
            <a:r>
              <a:rPr lang="en-US" sz="2600" b="1" dirty="0">
                <a:solidFill>
                  <a:srgbClr val="00B050"/>
                </a:solidFill>
              </a:rPr>
              <a:t>Shortwave: </a:t>
            </a:r>
            <a:r>
              <a:rPr lang="en-US" sz="2600" dirty="0"/>
              <a:t>RRTMG shortwave</a:t>
            </a:r>
            <a:endParaRPr lang="en-US" sz="2600" dirty="0" smtClean="0"/>
          </a:p>
        </p:txBody>
      </p:sp>
    </p:spTree>
    <p:extLst>
      <p:ext uri="{BB962C8B-B14F-4D97-AF65-F5344CB8AC3E}">
        <p14:creationId xmlns:p14="http://schemas.microsoft.com/office/powerpoint/2010/main" val="891049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B0F0"/>
                </a:solidFill>
              </a:rPr>
              <a:t>Experiment 1: microwave radiances versus IR radiances in hurricane forecasts</a:t>
            </a:r>
            <a:endParaRPr lang="en-US" sz="3600" dirty="0">
              <a:solidFill>
                <a:srgbClr val="00B0F0"/>
              </a:solidFill>
            </a:endParaRPr>
          </a:p>
        </p:txBody>
      </p:sp>
      <p:sp>
        <p:nvSpPr>
          <p:cNvPr id="3" name="Content Placeholder 2"/>
          <p:cNvSpPr>
            <a:spLocks noGrp="1"/>
          </p:cNvSpPr>
          <p:nvPr>
            <p:ph idx="1"/>
          </p:nvPr>
        </p:nvSpPr>
        <p:spPr>
          <a:xfrm>
            <a:off x="144016" y="1672208"/>
            <a:ext cx="8604448" cy="3701008"/>
          </a:xfrm>
        </p:spPr>
        <p:txBody>
          <a:bodyPr/>
          <a:lstStyle/>
          <a:p>
            <a:r>
              <a:rPr lang="en-US" dirty="0"/>
              <a:t>GTS (conventional data)</a:t>
            </a:r>
          </a:p>
          <a:p>
            <a:r>
              <a:rPr lang="en-US" dirty="0"/>
              <a:t>GTS + </a:t>
            </a:r>
            <a:r>
              <a:rPr lang="en-US" dirty="0" err="1"/>
              <a:t>AIRSrad</a:t>
            </a:r>
            <a:endParaRPr lang="en-US" dirty="0"/>
          </a:p>
          <a:p>
            <a:r>
              <a:rPr lang="en-US" dirty="0"/>
              <a:t>GTS + </a:t>
            </a:r>
            <a:r>
              <a:rPr lang="en-US" dirty="0" err="1"/>
              <a:t>AIRSrad</a:t>
            </a:r>
            <a:r>
              <a:rPr lang="en-US" dirty="0"/>
              <a:t> + </a:t>
            </a:r>
            <a:r>
              <a:rPr lang="en-US" dirty="0" smtClean="0"/>
              <a:t>AQUA(1AMSUA)</a:t>
            </a:r>
          </a:p>
          <a:p>
            <a:r>
              <a:rPr lang="en-US" dirty="0" smtClean="0"/>
              <a:t>GTS </a:t>
            </a:r>
            <a:r>
              <a:rPr lang="en-US" dirty="0"/>
              <a:t>+ </a:t>
            </a:r>
            <a:r>
              <a:rPr lang="en-US" dirty="0" err="1"/>
              <a:t>AIRSrad</a:t>
            </a:r>
            <a:r>
              <a:rPr lang="en-US" dirty="0"/>
              <a:t> + </a:t>
            </a:r>
            <a:r>
              <a:rPr lang="en-US" dirty="0" smtClean="0"/>
              <a:t>4AMSUA </a:t>
            </a:r>
            <a:r>
              <a:rPr lang="en-US" dirty="0"/>
              <a:t>(NOAA 15, NOAA18, </a:t>
            </a:r>
            <a:r>
              <a:rPr lang="en-US" dirty="0" err="1"/>
              <a:t>Metop</a:t>
            </a:r>
            <a:r>
              <a:rPr lang="en-US" dirty="0"/>
              <a:t>-A and Aqua</a:t>
            </a:r>
            <a:r>
              <a:rPr lang="en-US" dirty="0" smtClean="0"/>
              <a:t>)</a:t>
            </a:r>
            <a:endParaRPr lang="en-US" dirty="0"/>
          </a:p>
        </p:txBody>
      </p:sp>
    </p:spTree>
    <p:extLst>
      <p:ext uri="{BB962C8B-B14F-4D97-AF65-F5344CB8AC3E}">
        <p14:creationId xmlns:p14="http://schemas.microsoft.com/office/powerpoint/2010/main" val="3982610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3_NSMC_PPT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华文细黑"/>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TotalTime>
  <Words>1660</Words>
  <Application>Microsoft Office PowerPoint</Application>
  <PresentationFormat>On-screen Show (4:3)</PresentationFormat>
  <Paragraphs>350</Paragraphs>
  <Slides>27</Slides>
  <Notes>4</Notes>
  <HiddenSlides>0</HiddenSlides>
  <MMClips>0</MMClips>
  <ScaleCrop>false</ScaleCrop>
  <HeadingPairs>
    <vt:vector size="4" baseType="variant">
      <vt:variant>
        <vt:lpstr>Theme</vt:lpstr>
      </vt:variant>
      <vt:variant>
        <vt:i4>8</vt:i4>
      </vt:variant>
      <vt:variant>
        <vt:lpstr>Slide Titles</vt:lpstr>
      </vt:variant>
      <vt:variant>
        <vt:i4>27</vt:i4>
      </vt:variant>
    </vt:vector>
  </HeadingPairs>
  <TitlesOfParts>
    <vt:vector size="35" baseType="lpstr">
      <vt:lpstr>3_NSMC_PPT模板</vt:lpstr>
      <vt:lpstr>1_Office Theme</vt:lpstr>
      <vt:lpstr>Office Theme</vt:lpstr>
      <vt:lpstr>3_Office Theme</vt:lpstr>
      <vt:lpstr>5_Office Theme</vt:lpstr>
      <vt:lpstr>7_Office Theme</vt:lpstr>
      <vt:lpstr>8_Office Theme</vt:lpstr>
      <vt:lpstr>2_Office Theme</vt:lpstr>
      <vt:lpstr>Assimilating GOES-R water vapor and JPSS sounding data for improving tropical cyclone forecasts with WRF/GSI </vt:lpstr>
      <vt:lpstr>Outline</vt:lpstr>
      <vt:lpstr>Work accomplished during past year</vt:lpstr>
      <vt:lpstr>PowerPoint Presentation</vt:lpstr>
      <vt:lpstr>PowerPoint Presentation</vt:lpstr>
      <vt:lpstr>WRF/GSI experiments on hurricane Irene (2011)</vt:lpstr>
      <vt:lpstr>Experimental Design</vt:lpstr>
      <vt:lpstr>Model description</vt:lpstr>
      <vt:lpstr>Experiment 1: microwave radiances versus IR radiances in hurricane forecasts</vt:lpstr>
      <vt:lpstr>PowerPoint Presentation</vt:lpstr>
      <vt:lpstr>Experiment 2: hyperspectral IR radiance assimilation versus sounding assimilation</vt:lpstr>
      <vt:lpstr>PowerPoint Presentation</vt:lpstr>
      <vt:lpstr>PowerPoint Presentation</vt:lpstr>
      <vt:lpstr>Experiment 3: bias correction studies and impact</vt:lpstr>
      <vt:lpstr>PowerPoint Presentation</vt:lpstr>
      <vt:lpstr>AIRS Sounding bias correction</vt:lpstr>
      <vt:lpstr>AIRS Sounding bias correction</vt:lpstr>
      <vt:lpstr>PowerPoint Presentation</vt:lpstr>
      <vt:lpstr>PowerPoint Presentation</vt:lpstr>
      <vt:lpstr>Satellite sounding and other derived product</vt:lpstr>
      <vt:lpstr>WRF/GSI observational data used</vt:lpstr>
      <vt:lpstr>PowerPoint Presentation</vt:lpstr>
      <vt:lpstr>PowerPoint Presentation</vt:lpstr>
      <vt:lpstr>PowerPoint Presentation</vt:lpstr>
      <vt:lpstr>NPP sounding assimilation experiments on ISAAC forecasts (WRF/GSI)</vt:lpstr>
      <vt:lpstr>PowerPoint Presentation</vt:lpstr>
      <vt:lpstr>Summary and future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GOES-R/JPSSS assimilation for TC</dc:title>
  <dc:creator>Jun Li</dc:creator>
  <cp:lastModifiedBy>Jun Li</cp:lastModifiedBy>
  <cp:revision>216</cp:revision>
  <dcterms:created xsi:type="dcterms:W3CDTF">2011-12-25T14:59:24Z</dcterms:created>
  <dcterms:modified xsi:type="dcterms:W3CDTF">2012-10-08T18:10:53Z</dcterms:modified>
</cp:coreProperties>
</file>